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7"/>
  </p:notesMasterIdLst>
  <p:handoutMasterIdLst>
    <p:handoutMasterId r:id="rId18"/>
  </p:handoutMasterIdLst>
  <p:sldIdLst>
    <p:sldId id="258" r:id="rId2"/>
    <p:sldId id="260" r:id="rId3"/>
    <p:sldId id="290" r:id="rId4"/>
    <p:sldId id="261" r:id="rId5"/>
    <p:sldId id="264" r:id="rId6"/>
    <p:sldId id="265" r:id="rId7"/>
    <p:sldId id="280" r:id="rId8"/>
    <p:sldId id="292" r:id="rId9"/>
    <p:sldId id="287" r:id="rId10"/>
    <p:sldId id="267" r:id="rId11"/>
    <p:sldId id="288" r:id="rId12"/>
    <p:sldId id="289" r:id="rId13"/>
    <p:sldId id="263" r:id="rId14"/>
    <p:sldId id="291" r:id="rId15"/>
    <p:sldId id="293" r:id="rId1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6E67"/>
    <a:srgbClr val="F2BF49"/>
    <a:srgbClr val="FF39CD"/>
    <a:srgbClr val="ACA39A"/>
    <a:srgbClr val="F1BE48"/>
    <a:srgbClr val="6E6259"/>
    <a:srgbClr val="010000"/>
    <a:srgbClr val="C8102E"/>
    <a:srgbClr val="ADA07A"/>
    <a:srgbClr val="CE1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79696" autoAdjust="0"/>
  </p:normalViewPr>
  <p:slideViewPr>
    <p:cSldViewPr>
      <p:cViewPr varScale="1">
        <p:scale>
          <a:sx n="75" d="100"/>
          <a:sy n="75" d="100"/>
        </p:scale>
        <p:origin x="2256"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01F85-912E-42C4-8BF9-0DB736E315FB}"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7FC591BF-6809-496A-9FAD-940059211684}">
      <dgm:prSet/>
      <dgm:spPr>
        <a:solidFill>
          <a:schemeClr val="accent1">
            <a:lumMod val="90000"/>
            <a:alpha val="78000"/>
          </a:schemeClr>
        </a:solidFill>
      </dgm:spPr>
      <dgm:t>
        <a:bodyPr/>
        <a:lstStyle/>
        <a:p>
          <a:r>
            <a:rPr lang="en-US" dirty="0">
              <a:solidFill>
                <a:schemeClr val="bg1"/>
              </a:solidFill>
            </a:rPr>
            <a:t>Not well documented</a:t>
          </a:r>
        </a:p>
      </dgm:t>
    </dgm:pt>
    <dgm:pt modelId="{A5826800-044F-46EA-AF34-66B179DC0832}" type="parTrans" cxnId="{D67F2C74-FAF7-4A3E-8740-2FDE40060512}">
      <dgm:prSet/>
      <dgm:spPr/>
      <dgm:t>
        <a:bodyPr/>
        <a:lstStyle/>
        <a:p>
          <a:endParaRPr lang="en-US"/>
        </a:p>
      </dgm:t>
    </dgm:pt>
    <dgm:pt modelId="{B1BFA9BC-E5F6-4542-8245-FC05C843F6F2}" type="sibTrans" cxnId="{D67F2C74-FAF7-4A3E-8740-2FDE40060512}">
      <dgm:prSet/>
      <dgm:spPr/>
      <dgm:t>
        <a:bodyPr/>
        <a:lstStyle/>
        <a:p>
          <a:endParaRPr lang="en-US"/>
        </a:p>
      </dgm:t>
    </dgm:pt>
    <dgm:pt modelId="{B32B363E-74BE-4CD5-B122-E27B53D900E7}">
      <dgm:prSet/>
      <dgm:spPr>
        <a:solidFill>
          <a:srgbClr val="0070C0"/>
        </a:solidFill>
      </dgm:spPr>
      <dgm:t>
        <a:bodyPr/>
        <a:lstStyle/>
        <a:p>
          <a:r>
            <a:rPr lang="en-US" dirty="0"/>
            <a:t>Big Implications for their results</a:t>
          </a:r>
        </a:p>
      </dgm:t>
    </dgm:pt>
    <dgm:pt modelId="{9BE70243-5C96-4BEB-BFC0-8CD5118D97C0}" type="parTrans" cxnId="{ED982743-A4A5-4679-8B40-DCA79516C0DF}">
      <dgm:prSet/>
      <dgm:spPr/>
      <dgm:t>
        <a:bodyPr/>
        <a:lstStyle/>
        <a:p>
          <a:endParaRPr lang="en-US"/>
        </a:p>
      </dgm:t>
    </dgm:pt>
    <dgm:pt modelId="{627DD5F0-138A-4686-B023-9D81C0C29E91}" type="sibTrans" cxnId="{ED982743-A4A5-4679-8B40-DCA79516C0DF}">
      <dgm:prSet/>
      <dgm:spPr/>
      <dgm:t>
        <a:bodyPr/>
        <a:lstStyle/>
        <a:p>
          <a:endParaRPr lang="en-US"/>
        </a:p>
      </dgm:t>
    </dgm:pt>
    <dgm:pt modelId="{7538D84F-F95F-438D-84AD-7DAA7C05F95C}">
      <dgm:prSet/>
      <dgm:spPr>
        <a:solidFill>
          <a:srgbClr val="00B0F0">
            <a:alpha val="78000"/>
          </a:srgbClr>
        </a:solidFill>
      </dgm:spPr>
      <dgm:t>
        <a:bodyPr/>
        <a:lstStyle/>
        <a:p>
          <a:r>
            <a:rPr lang="en-US" dirty="0"/>
            <a:t>Didn’t use a typical read mapping software</a:t>
          </a:r>
        </a:p>
      </dgm:t>
    </dgm:pt>
    <dgm:pt modelId="{7D5264E9-36CB-41F7-A398-AB9530FB18F1}" type="sibTrans" cxnId="{0C333294-40B4-4877-BACF-5B72961B6B4F}">
      <dgm:prSet/>
      <dgm:spPr/>
      <dgm:t>
        <a:bodyPr/>
        <a:lstStyle/>
        <a:p>
          <a:endParaRPr lang="en-US"/>
        </a:p>
      </dgm:t>
    </dgm:pt>
    <dgm:pt modelId="{2DC4069B-D1F9-468E-A3A6-C0FD04778485}" type="parTrans" cxnId="{0C333294-40B4-4877-BACF-5B72961B6B4F}">
      <dgm:prSet/>
      <dgm:spPr/>
      <dgm:t>
        <a:bodyPr/>
        <a:lstStyle/>
        <a:p>
          <a:endParaRPr lang="en-US"/>
        </a:p>
      </dgm:t>
    </dgm:pt>
    <dgm:pt modelId="{3B31B8B8-16F6-4CBE-90E7-98A0E8BC0E9C}" type="pres">
      <dgm:prSet presAssocID="{91301F85-912E-42C4-8BF9-0DB736E315FB}" presName="linear" presStyleCnt="0">
        <dgm:presLayoutVars>
          <dgm:animLvl val="lvl"/>
          <dgm:resizeHandles val="exact"/>
        </dgm:presLayoutVars>
      </dgm:prSet>
      <dgm:spPr/>
    </dgm:pt>
    <dgm:pt modelId="{E614DDEE-BD53-4E6F-8E44-FA9CF540239E}" type="pres">
      <dgm:prSet presAssocID="{7FC591BF-6809-496A-9FAD-940059211684}" presName="parentText" presStyleLbl="node1" presStyleIdx="0" presStyleCnt="3">
        <dgm:presLayoutVars>
          <dgm:chMax val="0"/>
          <dgm:bulletEnabled val="1"/>
        </dgm:presLayoutVars>
      </dgm:prSet>
      <dgm:spPr/>
    </dgm:pt>
    <dgm:pt modelId="{4BC9BB15-38BD-4C74-A882-AF006918DB16}" type="pres">
      <dgm:prSet presAssocID="{B1BFA9BC-E5F6-4542-8245-FC05C843F6F2}" presName="spacer" presStyleCnt="0"/>
      <dgm:spPr/>
    </dgm:pt>
    <dgm:pt modelId="{E3A8E731-E694-45EF-BEDE-F2060163F237}" type="pres">
      <dgm:prSet presAssocID="{7538D84F-F95F-438D-84AD-7DAA7C05F95C}" presName="parentText" presStyleLbl="node1" presStyleIdx="1" presStyleCnt="3" custScaleY="106565">
        <dgm:presLayoutVars>
          <dgm:chMax val="0"/>
          <dgm:bulletEnabled val="1"/>
        </dgm:presLayoutVars>
      </dgm:prSet>
      <dgm:spPr/>
    </dgm:pt>
    <dgm:pt modelId="{146EE8C4-7807-4B97-B922-1B145C11ABE1}" type="pres">
      <dgm:prSet presAssocID="{7D5264E9-36CB-41F7-A398-AB9530FB18F1}" presName="spacer" presStyleCnt="0"/>
      <dgm:spPr/>
    </dgm:pt>
    <dgm:pt modelId="{C5644282-6C8C-43B6-8AF1-263A3A8C8068}" type="pres">
      <dgm:prSet presAssocID="{B32B363E-74BE-4CD5-B122-E27B53D900E7}" presName="parentText" presStyleLbl="node1" presStyleIdx="2" presStyleCnt="3" custAng="0" custLinFactNeighborY="-70678">
        <dgm:presLayoutVars>
          <dgm:chMax val="0"/>
          <dgm:bulletEnabled val="1"/>
        </dgm:presLayoutVars>
      </dgm:prSet>
      <dgm:spPr/>
    </dgm:pt>
  </dgm:ptLst>
  <dgm:cxnLst>
    <dgm:cxn modelId="{B7E1ED3E-598E-48D4-8AF7-D600EB276A16}" type="presOf" srcId="{91301F85-912E-42C4-8BF9-0DB736E315FB}" destId="{3B31B8B8-16F6-4CBE-90E7-98A0E8BC0E9C}" srcOrd="0" destOrd="0" presId="urn:microsoft.com/office/officeart/2005/8/layout/vList2"/>
    <dgm:cxn modelId="{ED982743-A4A5-4679-8B40-DCA79516C0DF}" srcId="{91301F85-912E-42C4-8BF9-0DB736E315FB}" destId="{B32B363E-74BE-4CD5-B122-E27B53D900E7}" srcOrd="2" destOrd="0" parTransId="{9BE70243-5C96-4BEB-BFC0-8CD5118D97C0}" sibTransId="{627DD5F0-138A-4686-B023-9D81C0C29E91}"/>
    <dgm:cxn modelId="{F4290C69-A032-49CC-8859-321EB51E1E21}" type="presOf" srcId="{7FC591BF-6809-496A-9FAD-940059211684}" destId="{E614DDEE-BD53-4E6F-8E44-FA9CF540239E}" srcOrd="0" destOrd="0" presId="urn:microsoft.com/office/officeart/2005/8/layout/vList2"/>
    <dgm:cxn modelId="{D67F2C74-FAF7-4A3E-8740-2FDE40060512}" srcId="{91301F85-912E-42C4-8BF9-0DB736E315FB}" destId="{7FC591BF-6809-496A-9FAD-940059211684}" srcOrd="0" destOrd="0" parTransId="{A5826800-044F-46EA-AF34-66B179DC0832}" sibTransId="{B1BFA9BC-E5F6-4542-8245-FC05C843F6F2}"/>
    <dgm:cxn modelId="{0C333294-40B4-4877-BACF-5B72961B6B4F}" srcId="{91301F85-912E-42C4-8BF9-0DB736E315FB}" destId="{7538D84F-F95F-438D-84AD-7DAA7C05F95C}" srcOrd="1" destOrd="0" parTransId="{2DC4069B-D1F9-468E-A3A6-C0FD04778485}" sibTransId="{7D5264E9-36CB-41F7-A398-AB9530FB18F1}"/>
    <dgm:cxn modelId="{F3C13494-7597-46D9-BF5A-AC783B04FBC8}" type="presOf" srcId="{B32B363E-74BE-4CD5-B122-E27B53D900E7}" destId="{C5644282-6C8C-43B6-8AF1-263A3A8C8068}" srcOrd="0" destOrd="0" presId="urn:microsoft.com/office/officeart/2005/8/layout/vList2"/>
    <dgm:cxn modelId="{AA41D2B5-B03B-47B0-8A60-189952034F51}" type="presOf" srcId="{7538D84F-F95F-438D-84AD-7DAA7C05F95C}" destId="{E3A8E731-E694-45EF-BEDE-F2060163F237}" srcOrd="0" destOrd="0" presId="urn:microsoft.com/office/officeart/2005/8/layout/vList2"/>
    <dgm:cxn modelId="{7DDB34F1-95F9-4EF1-A370-8A647265CED0}" type="presParOf" srcId="{3B31B8B8-16F6-4CBE-90E7-98A0E8BC0E9C}" destId="{E614DDEE-BD53-4E6F-8E44-FA9CF540239E}" srcOrd="0" destOrd="0" presId="urn:microsoft.com/office/officeart/2005/8/layout/vList2"/>
    <dgm:cxn modelId="{63CE4961-DD06-4CF9-936B-AB90B0AC5C8B}" type="presParOf" srcId="{3B31B8B8-16F6-4CBE-90E7-98A0E8BC0E9C}" destId="{4BC9BB15-38BD-4C74-A882-AF006918DB16}" srcOrd="1" destOrd="0" presId="urn:microsoft.com/office/officeart/2005/8/layout/vList2"/>
    <dgm:cxn modelId="{5C3474C1-A7DD-497C-808D-C05D7FB2C5FD}" type="presParOf" srcId="{3B31B8B8-16F6-4CBE-90E7-98A0E8BC0E9C}" destId="{E3A8E731-E694-45EF-BEDE-F2060163F237}" srcOrd="2" destOrd="0" presId="urn:microsoft.com/office/officeart/2005/8/layout/vList2"/>
    <dgm:cxn modelId="{8706BB84-E028-4AAE-BDD4-3234ADF88BA2}" type="presParOf" srcId="{3B31B8B8-16F6-4CBE-90E7-98A0E8BC0E9C}" destId="{146EE8C4-7807-4B97-B922-1B145C11ABE1}" srcOrd="3" destOrd="0" presId="urn:microsoft.com/office/officeart/2005/8/layout/vList2"/>
    <dgm:cxn modelId="{65DB327A-75A9-4098-A23A-5C73FE777E53}" type="presParOf" srcId="{3B31B8B8-16F6-4CBE-90E7-98A0E8BC0E9C}" destId="{C5644282-6C8C-43B6-8AF1-263A3A8C806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DA52D9A-AC19-42EC-ADDA-A847E0EAB845}" type="doc">
      <dgm:prSet loTypeId="urn:microsoft.com/office/officeart/2005/8/layout/hChevron3" loCatId="process" qsTypeId="urn:microsoft.com/office/officeart/2005/8/quickstyle/3d3" qsCatId="3D" csTypeId="urn:microsoft.com/office/officeart/2005/8/colors/accent2_2" csCatId="accent2" phldr="1"/>
      <dgm:spPr/>
      <dgm:t>
        <a:bodyPr/>
        <a:lstStyle/>
        <a:p>
          <a:endParaRPr lang="en-US"/>
        </a:p>
      </dgm:t>
    </dgm:pt>
    <dgm:pt modelId="{C1649904-C234-4268-A588-E38068B82700}">
      <dgm:prSet/>
      <dgm:spPr/>
      <dgm:t>
        <a:bodyPr/>
        <a:lstStyle/>
        <a:p>
          <a:r>
            <a:rPr lang="en-US"/>
            <a:t>Sequenced Samples</a:t>
          </a:r>
        </a:p>
      </dgm:t>
    </dgm:pt>
    <dgm:pt modelId="{7A6C1CAA-6F78-4A89-A437-2D8BC1E89B2E}" type="parTrans" cxnId="{BC86EF19-D1B6-4B94-BBA1-F8F1D497C3ED}">
      <dgm:prSet/>
      <dgm:spPr/>
      <dgm:t>
        <a:bodyPr/>
        <a:lstStyle/>
        <a:p>
          <a:endParaRPr lang="en-US"/>
        </a:p>
      </dgm:t>
    </dgm:pt>
    <dgm:pt modelId="{D68F0A8D-8778-45D1-8E04-0A8195A20BDA}" type="sibTrans" cxnId="{BC86EF19-D1B6-4B94-BBA1-F8F1D497C3ED}">
      <dgm:prSet/>
      <dgm:spPr/>
      <dgm:t>
        <a:bodyPr/>
        <a:lstStyle/>
        <a:p>
          <a:endParaRPr lang="en-US"/>
        </a:p>
      </dgm:t>
    </dgm:pt>
    <dgm:pt modelId="{C77ED1EB-4C25-4E29-B0D6-6B5DC610F2BD}">
      <dgm:prSet/>
      <dgm:spPr>
        <a:solidFill>
          <a:schemeClr val="accent2">
            <a:hueOff val="0"/>
            <a:satOff val="0"/>
            <a:lumOff val="0"/>
            <a:alpha val="76000"/>
          </a:schemeClr>
        </a:solidFill>
      </dgm:spPr>
      <dgm:t>
        <a:bodyPr/>
        <a:lstStyle/>
        <a:p>
          <a:r>
            <a:rPr lang="en-US"/>
            <a:t>Counted Reads</a:t>
          </a:r>
        </a:p>
      </dgm:t>
    </dgm:pt>
    <dgm:pt modelId="{F4F5FD13-728C-4224-9136-67C6BA9E289F}" type="parTrans" cxnId="{9562027C-103A-44C9-B7BB-A2E7DB0D1379}">
      <dgm:prSet/>
      <dgm:spPr/>
      <dgm:t>
        <a:bodyPr/>
        <a:lstStyle/>
        <a:p>
          <a:endParaRPr lang="en-US"/>
        </a:p>
      </dgm:t>
    </dgm:pt>
    <dgm:pt modelId="{17EB397C-85B0-46FC-9315-D85688CCE0B5}" type="sibTrans" cxnId="{9562027C-103A-44C9-B7BB-A2E7DB0D1379}">
      <dgm:prSet/>
      <dgm:spPr/>
      <dgm:t>
        <a:bodyPr/>
        <a:lstStyle/>
        <a:p>
          <a:endParaRPr lang="en-US"/>
        </a:p>
      </dgm:t>
    </dgm:pt>
    <dgm:pt modelId="{7AE9075F-0638-4A34-8277-04A57E2AB71F}">
      <dgm:prSet/>
      <dgm:spPr>
        <a:solidFill>
          <a:schemeClr val="accent2">
            <a:hueOff val="0"/>
            <a:satOff val="0"/>
            <a:lumOff val="0"/>
            <a:alpha val="52000"/>
          </a:schemeClr>
        </a:solidFill>
      </dgm:spPr>
      <dgm:t>
        <a:bodyPr/>
        <a:lstStyle/>
        <a:p>
          <a:r>
            <a:rPr lang="en-US"/>
            <a:t>BLAST</a:t>
          </a:r>
        </a:p>
      </dgm:t>
    </dgm:pt>
    <dgm:pt modelId="{8EDD5AD1-98D3-4BC5-B430-25D1B1BB499C}" type="parTrans" cxnId="{4992B959-6294-46D6-9740-8FC1B5ECEA77}">
      <dgm:prSet/>
      <dgm:spPr/>
      <dgm:t>
        <a:bodyPr/>
        <a:lstStyle/>
        <a:p>
          <a:endParaRPr lang="en-US"/>
        </a:p>
      </dgm:t>
    </dgm:pt>
    <dgm:pt modelId="{67686076-82A5-45D5-8414-E031CCB87946}" type="sibTrans" cxnId="{4992B959-6294-46D6-9740-8FC1B5ECEA77}">
      <dgm:prSet/>
      <dgm:spPr/>
      <dgm:t>
        <a:bodyPr/>
        <a:lstStyle/>
        <a:p>
          <a:endParaRPr lang="en-US"/>
        </a:p>
      </dgm:t>
    </dgm:pt>
    <dgm:pt modelId="{AF62CD71-A6F7-4A7E-9AD0-6E4E0747216D}">
      <dgm:prSet/>
      <dgm:spPr>
        <a:solidFill>
          <a:schemeClr val="accent2">
            <a:hueOff val="0"/>
            <a:satOff val="0"/>
            <a:lumOff val="0"/>
            <a:alpha val="52000"/>
          </a:schemeClr>
        </a:solidFill>
      </dgm:spPr>
      <dgm:t>
        <a:bodyPr/>
        <a:lstStyle/>
        <a:p>
          <a:r>
            <a:rPr lang="en-US"/>
            <a:t>Seq Data = Database</a:t>
          </a:r>
        </a:p>
      </dgm:t>
    </dgm:pt>
    <dgm:pt modelId="{2F8B2303-ED56-4631-9E50-AD2E7A5D3ECA}" type="parTrans" cxnId="{183E9652-6863-45E3-82DA-51328970D92C}">
      <dgm:prSet/>
      <dgm:spPr/>
      <dgm:t>
        <a:bodyPr/>
        <a:lstStyle/>
        <a:p>
          <a:endParaRPr lang="en-US"/>
        </a:p>
      </dgm:t>
    </dgm:pt>
    <dgm:pt modelId="{E266BE08-ACD2-41D5-A5F6-D27ADEF0689B}" type="sibTrans" cxnId="{183E9652-6863-45E3-82DA-51328970D92C}">
      <dgm:prSet/>
      <dgm:spPr/>
      <dgm:t>
        <a:bodyPr/>
        <a:lstStyle/>
        <a:p>
          <a:endParaRPr lang="en-US"/>
        </a:p>
      </dgm:t>
    </dgm:pt>
    <dgm:pt modelId="{BD33609F-F720-4559-94EE-BC4C64C38C99}">
      <dgm:prSet/>
      <dgm:spPr>
        <a:solidFill>
          <a:schemeClr val="accent2">
            <a:hueOff val="0"/>
            <a:satOff val="0"/>
            <a:lumOff val="0"/>
            <a:alpha val="52000"/>
          </a:schemeClr>
        </a:solidFill>
      </dgm:spPr>
      <dgm:t>
        <a:bodyPr/>
        <a:lstStyle/>
        <a:p>
          <a:r>
            <a:rPr lang="en-US"/>
            <a:t>Ref Genome = Query</a:t>
          </a:r>
        </a:p>
      </dgm:t>
    </dgm:pt>
    <dgm:pt modelId="{5F21CD49-13FE-49F6-BB68-5DD851C08DA9}" type="parTrans" cxnId="{A099BDCB-F5C4-46D6-8AB6-3629B896934A}">
      <dgm:prSet/>
      <dgm:spPr/>
      <dgm:t>
        <a:bodyPr/>
        <a:lstStyle/>
        <a:p>
          <a:endParaRPr lang="en-US"/>
        </a:p>
      </dgm:t>
    </dgm:pt>
    <dgm:pt modelId="{CF874641-D12A-453D-BF74-C9D82D88C951}" type="sibTrans" cxnId="{A099BDCB-F5C4-46D6-8AB6-3629B896934A}">
      <dgm:prSet/>
      <dgm:spPr/>
      <dgm:t>
        <a:bodyPr/>
        <a:lstStyle/>
        <a:p>
          <a:endParaRPr lang="en-US"/>
        </a:p>
      </dgm:t>
    </dgm:pt>
    <dgm:pt modelId="{E5D7F0FE-855C-4CFE-95FF-F6A3ADCEDD3B}">
      <dgm:prSet/>
      <dgm:spPr>
        <a:solidFill>
          <a:schemeClr val="accent2">
            <a:hueOff val="0"/>
            <a:satOff val="0"/>
            <a:lumOff val="0"/>
            <a:alpha val="31000"/>
          </a:schemeClr>
        </a:solidFill>
      </dgm:spPr>
      <dgm:t>
        <a:bodyPr/>
        <a:lstStyle/>
        <a:p>
          <a:r>
            <a:rPr lang="en-US" dirty="0"/>
            <a:t>Assembled into contigs with CodonCode Aligner</a:t>
          </a:r>
        </a:p>
      </dgm:t>
    </dgm:pt>
    <dgm:pt modelId="{77ED7D1A-2F79-44B6-8550-AD5C989040A5}" type="parTrans" cxnId="{B23EB8EF-D758-4E83-B9A8-4C0B56A751A9}">
      <dgm:prSet/>
      <dgm:spPr/>
      <dgm:t>
        <a:bodyPr/>
        <a:lstStyle/>
        <a:p>
          <a:endParaRPr lang="en-US"/>
        </a:p>
      </dgm:t>
    </dgm:pt>
    <dgm:pt modelId="{0C28B16F-02FF-4136-BBCA-7157CAC58F20}" type="sibTrans" cxnId="{B23EB8EF-D758-4E83-B9A8-4C0B56A751A9}">
      <dgm:prSet/>
      <dgm:spPr/>
      <dgm:t>
        <a:bodyPr/>
        <a:lstStyle/>
        <a:p>
          <a:endParaRPr lang="en-US"/>
        </a:p>
      </dgm:t>
    </dgm:pt>
    <dgm:pt modelId="{E9776FEC-F25C-4149-B182-4709B091505B}">
      <dgm:prSet/>
      <dgm:spPr>
        <a:solidFill>
          <a:schemeClr val="accent2">
            <a:hueOff val="0"/>
            <a:satOff val="0"/>
            <a:lumOff val="0"/>
            <a:alpha val="31000"/>
          </a:schemeClr>
        </a:solidFill>
      </dgm:spPr>
      <dgm:t>
        <a:bodyPr/>
        <a:lstStyle/>
        <a:p>
          <a:r>
            <a:rPr lang="en-US" dirty="0"/>
            <a:t>Use Contigs as Query for </a:t>
          </a:r>
          <a:r>
            <a:rPr lang="en-US" dirty="0" err="1"/>
            <a:t>megablast</a:t>
          </a:r>
          <a:endParaRPr lang="en-US" dirty="0"/>
        </a:p>
      </dgm:t>
    </dgm:pt>
    <dgm:pt modelId="{7559C730-790C-488E-A182-74A0D8D6ED03}" type="parTrans" cxnId="{7BF40F91-ABCA-4561-8095-43D7591ED3B2}">
      <dgm:prSet/>
      <dgm:spPr/>
      <dgm:t>
        <a:bodyPr/>
        <a:lstStyle/>
        <a:p>
          <a:endParaRPr lang="en-US"/>
        </a:p>
      </dgm:t>
    </dgm:pt>
    <dgm:pt modelId="{43E3D6AF-C870-4973-B938-092869B188A5}" type="sibTrans" cxnId="{7BF40F91-ABCA-4561-8095-43D7591ED3B2}">
      <dgm:prSet/>
      <dgm:spPr/>
      <dgm:t>
        <a:bodyPr/>
        <a:lstStyle/>
        <a:p>
          <a:endParaRPr lang="en-US"/>
        </a:p>
      </dgm:t>
    </dgm:pt>
    <dgm:pt modelId="{AB131BED-8EF0-481A-9C4E-80372C4E29D1}" type="pres">
      <dgm:prSet presAssocID="{BDA52D9A-AC19-42EC-ADDA-A847E0EAB845}" presName="Name0" presStyleCnt="0">
        <dgm:presLayoutVars>
          <dgm:dir/>
          <dgm:resizeHandles val="exact"/>
        </dgm:presLayoutVars>
      </dgm:prSet>
      <dgm:spPr/>
    </dgm:pt>
    <dgm:pt modelId="{8E7EBB59-3B64-41C5-A4BD-EEE9E07DB96A}" type="pres">
      <dgm:prSet presAssocID="{C1649904-C234-4268-A588-E38068B82700}" presName="parAndChTx" presStyleLbl="node1" presStyleIdx="0" presStyleCnt="4">
        <dgm:presLayoutVars>
          <dgm:bulletEnabled val="1"/>
        </dgm:presLayoutVars>
      </dgm:prSet>
      <dgm:spPr/>
    </dgm:pt>
    <dgm:pt modelId="{3EC28C90-1CCA-449B-9444-ABED2DBA56BE}" type="pres">
      <dgm:prSet presAssocID="{D68F0A8D-8778-45D1-8E04-0A8195A20BDA}" presName="parAndChSpace" presStyleCnt="0"/>
      <dgm:spPr/>
    </dgm:pt>
    <dgm:pt modelId="{AB78CDFD-1301-4F30-9AEC-ED9309306822}" type="pres">
      <dgm:prSet presAssocID="{C77ED1EB-4C25-4E29-B0D6-6B5DC610F2BD}" presName="parAndChTx" presStyleLbl="node1" presStyleIdx="1" presStyleCnt="4">
        <dgm:presLayoutVars>
          <dgm:bulletEnabled val="1"/>
        </dgm:presLayoutVars>
      </dgm:prSet>
      <dgm:spPr/>
    </dgm:pt>
    <dgm:pt modelId="{454AD220-C651-487B-8425-855762115070}" type="pres">
      <dgm:prSet presAssocID="{17EB397C-85B0-46FC-9315-D85688CCE0B5}" presName="parAndChSpace" presStyleCnt="0"/>
      <dgm:spPr/>
    </dgm:pt>
    <dgm:pt modelId="{5DDFC4BF-7DE4-47C7-949E-88776B4E7F0C}" type="pres">
      <dgm:prSet presAssocID="{7AE9075F-0638-4A34-8277-04A57E2AB71F}" presName="parAndChTx" presStyleLbl="node1" presStyleIdx="2" presStyleCnt="4">
        <dgm:presLayoutVars>
          <dgm:bulletEnabled val="1"/>
        </dgm:presLayoutVars>
      </dgm:prSet>
      <dgm:spPr/>
    </dgm:pt>
    <dgm:pt modelId="{780C7C97-C755-471A-AB7C-C817A4284664}" type="pres">
      <dgm:prSet presAssocID="{67686076-82A5-45D5-8414-E031CCB87946}" presName="parAndChSpace" presStyleCnt="0"/>
      <dgm:spPr/>
    </dgm:pt>
    <dgm:pt modelId="{70685AEB-3D7C-4603-A1CF-47ED8679CC0A}" type="pres">
      <dgm:prSet presAssocID="{E5D7F0FE-855C-4CFE-95FF-F6A3ADCEDD3B}" presName="parAndChTx" presStyleLbl="node1" presStyleIdx="3" presStyleCnt="4">
        <dgm:presLayoutVars>
          <dgm:bulletEnabled val="1"/>
        </dgm:presLayoutVars>
      </dgm:prSet>
      <dgm:spPr/>
    </dgm:pt>
  </dgm:ptLst>
  <dgm:cxnLst>
    <dgm:cxn modelId="{D4449109-D379-4B75-A4FE-E60507B03D0B}" type="presOf" srcId="{C1649904-C234-4268-A588-E38068B82700}" destId="{8E7EBB59-3B64-41C5-A4BD-EEE9E07DB96A}" srcOrd="0" destOrd="0" presId="urn:microsoft.com/office/officeart/2005/8/layout/hChevron3"/>
    <dgm:cxn modelId="{BC86EF19-D1B6-4B94-BBA1-F8F1D497C3ED}" srcId="{BDA52D9A-AC19-42EC-ADDA-A847E0EAB845}" destId="{C1649904-C234-4268-A588-E38068B82700}" srcOrd="0" destOrd="0" parTransId="{7A6C1CAA-6F78-4A89-A437-2D8BC1E89B2E}" sibTransId="{D68F0A8D-8778-45D1-8E04-0A8195A20BDA}"/>
    <dgm:cxn modelId="{DA134A1D-ED33-43EE-8DB6-D081FFB9E4B5}" type="presOf" srcId="{AF62CD71-A6F7-4A7E-9AD0-6E4E0747216D}" destId="{5DDFC4BF-7DE4-47C7-949E-88776B4E7F0C}" srcOrd="0" destOrd="1" presId="urn:microsoft.com/office/officeart/2005/8/layout/hChevron3"/>
    <dgm:cxn modelId="{183E9652-6863-45E3-82DA-51328970D92C}" srcId="{7AE9075F-0638-4A34-8277-04A57E2AB71F}" destId="{AF62CD71-A6F7-4A7E-9AD0-6E4E0747216D}" srcOrd="0" destOrd="0" parTransId="{2F8B2303-ED56-4631-9E50-AD2E7A5D3ECA}" sibTransId="{E266BE08-ACD2-41D5-A5F6-D27ADEF0689B}"/>
    <dgm:cxn modelId="{4992B959-6294-46D6-9740-8FC1B5ECEA77}" srcId="{BDA52D9A-AC19-42EC-ADDA-A847E0EAB845}" destId="{7AE9075F-0638-4A34-8277-04A57E2AB71F}" srcOrd="2" destOrd="0" parTransId="{8EDD5AD1-98D3-4BC5-B430-25D1B1BB499C}" sibTransId="{67686076-82A5-45D5-8414-E031CCB87946}"/>
    <dgm:cxn modelId="{5BA09165-C8A1-4E7F-BB9E-0F5E151B03A8}" type="presOf" srcId="{E9776FEC-F25C-4149-B182-4709B091505B}" destId="{70685AEB-3D7C-4603-A1CF-47ED8679CC0A}" srcOrd="0" destOrd="1" presId="urn:microsoft.com/office/officeart/2005/8/layout/hChevron3"/>
    <dgm:cxn modelId="{234EEE72-B211-4F1E-BA5B-64DE1762303A}" type="presOf" srcId="{BD33609F-F720-4559-94EE-BC4C64C38C99}" destId="{5DDFC4BF-7DE4-47C7-949E-88776B4E7F0C}" srcOrd="0" destOrd="2" presId="urn:microsoft.com/office/officeart/2005/8/layout/hChevron3"/>
    <dgm:cxn modelId="{3BA19176-9479-415B-9F37-5FBCF719CC48}" type="presOf" srcId="{BDA52D9A-AC19-42EC-ADDA-A847E0EAB845}" destId="{AB131BED-8EF0-481A-9C4E-80372C4E29D1}" srcOrd="0" destOrd="0" presId="urn:microsoft.com/office/officeart/2005/8/layout/hChevron3"/>
    <dgm:cxn modelId="{9562027C-103A-44C9-B7BB-A2E7DB0D1379}" srcId="{BDA52D9A-AC19-42EC-ADDA-A847E0EAB845}" destId="{C77ED1EB-4C25-4E29-B0D6-6B5DC610F2BD}" srcOrd="1" destOrd="0" parTransId="{F4F5FD13-728C-4224-9136-67C6BA9E289F}" sibTransId="{17EB397C-85B0-46FC-9315-D85688CCE0B5}"/>
    <dgm:cxn modelId="{87DFA183-1953-43B0-90AC-C1C17876BE1D}" type="presOf" srcId="{E5D7F0FE-855C-4CFE-95FF-F6A3ADCEDD3B}" destId="{70685AEB-3D7C-4603-A1CF-47ED8679CC0A}" srcOrd="0" destOrd="0" presId="urn:microsoft.com/office/officeart/2005/8/layout/hChevron3"/>
    <dgm:cxn modelId="{7BF40F91-ABCA-4561-8095-43D7591ED3B2}" srcId="{E5D7F0FE-855C-4CFE-95FF-F6A3ADCEDD3B}" destId="{E9776FEC-F25C-4149-B182-4709B091505B}" srcOrd="0" destOrd="0" parTransId="{7559C730-790C-488E-A182-74A0D8D6ED03}" sibTransId="{43E3D6AF-C870-4973-B938-092869B188A5}"/>
    <dgm:cxn modelId="{A099BDCB-F5C4-46D6-8AB6-3629B896934A}" srcId="{7AE9075F-0638-4A34-8277-04A57E2AB71F}" destId="{BD33609F-F720-4559-94EE-BC4C64C38C99}" srcOrd="1" destOrd="0" parTransId="{5F21CD49-13FE-49F6-BB68-5DD851C08DA9}" sibTransId="{CF874641-D12A-453D-BF74-C9D82D88C951}"/>
    <dgm:cxn modelId="{825FF8DB-8B44-4A80-B8BC-5EFB70A4AB2C}" type="presOf" srcId="{C77ED1EB-4C25-4E29-B0D6-6B5DC610F2BD}" destId="{AB78CDFD-1301-4F30-9AEC-ED9309306822}" srcOrd="0" destOrd="0" presId="urn:microsoft.com/office/officeart/2005/8/layout/hChevron3"/>
    <dgm:cxn modelId="{50F0CCE9-240F-403C-A366-8852F59B59A2}" type="presOf" srcId="{7AE9075F-0638-4A34-8277-04A57E2AB71F}" destId="{5DDFC4BF-7DE4-47C7-949E-88776B4E7F0C}" srcOrd="0" destOrd="0" presId="urn:microsoft.com/office/officeart/2005/8/layout/hChevron3"/>
    <dgm:cxn modelId="{B23EB8EF-D758-4E83-B9A8-4C0B56A751A9}" srcId="{BDA52D9A-AC19-42EC-ADDA-A847E0EAB845}" destId="{E5D7F0FE-855C-4CFE-95FF-F6A3ADCEDD3B}" srcOrd="3" destOrd="0" parTransId="{77ED7D1A-2F79-44B6-8550-AD5C989040A5}" sibTransId="{0C28B16F-02FF-4136-BBCA-7157CAC58F20}"/>
    <dgm:cxn modelId="{4338CE5C-B16D-48FF-9DE0-320A69767D44}" type="presParOf" srcId="{AB131BED-8EF0-481A-9C4E-80372C4E29D1}" destId="{8E7EBB59-3B64-41C5-A4BD-EEE9E07DB96A}" srcOrd="0" destOrd="0" presId="urn:microsoft.com/office/officeart/2005/8/layout/hChevron3"/>
    <dgm:cxn modelId="{513B8E36-3C2F-4F0C-935F-942EBCF0D2A2}" type="presParOf" srcId="{AB131BED-8EF0-481A-9C4E-80372C4E29D1}" destId="{3EC28C90-1CCA-449B-9444-ABED2DBA56BE}" srcOrd="1" destOrd="0" presId="urn:microsoft.com/office/officeart/2005/8/layout/hChevron3"/>
    <dgm:cxn modelId="{B1FC54BD-A086-482E-89FB-75E11BA52792}" type="presParOf" srcId="{AB131BED-8EF0-481A-9C4E-80372C4E29D1}" destId="{AB78CDFD-1301-4F30-9AEC-ED9309306822}" srcOrd="2" destOrd="0" presId="urn:microsoft.com/office/officeart/2005/8/layout/hChevron3"/>
    <dgm:cxn modelId="{8A598A40-A299-44B0-9E1C-EAF4956153D3}" type="presParOf" srcId="{AB131BED-8EF0-481A-9C4E-80372C4E29D1}" destId="{454AD220-C651-487B-8425-855762115070}" srcOrd="3" destOrd="0" presId="urn:microsoft.com/office/officeart/2005/8/layout/hChevron3"/>
    <dgm:cxn modelId="{544C68DB-5F74-44A5-B1F6-D4497BD22FAD}" type="presParOf" srcId="{AB131BED-8EF0-481A-9C4E-80372C4E29D1}" destId="{5DDFC4BF-7DE4-47C7-949E-88776B4E7F0C}" srcOrd="4" destOrd="0" presId="urn:microsoft.com/office/officeart/2005/8/layout/hChevron3"/>
    <dgm:cxn modelId="{D9BC2E81-9254-423F-B996-AE7BE1BCB799}" type="presParOf" srcId="{AB131BED-8EF0-481A-9C4E-80372C4E29D1}" destId="{780C7C97-C755-471A-AB7C-C817A4284664}" srcOrd="5" destOrd="0" presId="urn:microsoft.com/office/officeart/2005/8/layout/hChevron3"/>
    <dgm:cxn modelId="{F39CFA39-5AC6-400D-A4E7-DA6FDA2594A1}" type="presParOf" srcId="{AB131BED-8EF0-481A-9C4E-80372C4E29D1}" destId="{70685AEB-3D7C-4603-A1CF-47ED8679CC0A}"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B5CBFC-2599-453D-95CA-A0B39EB66D75}" type="doc">
      <dgm:prSet loTypeId="urn:microsoft.com/office/officeart/2005/8/layout/hProcess9" loCatId="process" qsTypeId="urn:microsoft.com/office/officeart/2005/8/quickstyle/simple1" qsCatId="simple" csTypeId="urn:microsoft.com/office/officeart/2005/8/colors/accent2_2" csCatId="accent2" phldr="1"/>
      <dgm:spPr/>
      <dgm:t>
        <a:bodyPr/>
        <a:lstStyle/>
        <a:p>
          <a:endParaRPr lang="en-US"/>
        </a:p>
      </dgm:t>
    </dgm:pt>
    <dgm:pt modelId="{35EC7C0F-80DF-4714-B43A-45182888137F}">
      <dgm:prSet/>
      <dgm:spPr>
        <a:solidFill>
          <a:schemeClr val="accent6"/>
        </a:solidFill>
      </dgm:spPr>
      <dgm:t>
        <a:bodyPr/>
        <a:lstStyle/>
        <a:p>
          <a:r>
            <a:rPr lang="en-US" dirty="0"/>
            <a:t>Download Data using their Accession numbers.</a:t>
          </a:r>
        </a:p>
      </dgm:t>
    </dgm:pt>
    <dgm:pt modelId="{03143469-7A25-496B-BB39-638BE7D7D2BA}" type="parTrans" cxnId="{62F2883D-7354-462A-A3C8-876F6AE90D8C}">
      <dgm:prSet/>
      <dgm:spPr/>
      <dgm:t>
        <a:bodyPr/>
        <a:lstStyle/>
        <a:p>
          <a:endParaRPr lang="en-US"/>
        </a:p>
      </dgm:t>
    </dgm:pt>
    <dgm:pt modelId="{D7451985-9CD5-4D03-8C96-19D900CE78AC}" type="sibTrans" cxnId="{62F2883D-7354-462A-A3C8-876F6AE90D8C}">
      <dgm:prSet/>
      <dgm:spPr/>
      <dgm:t>
        <a:bodyPr/>
        <a:lstStyle/>
        <a:p>
          <a:endParaRPr lang="en-US"/>
        </a:p>
      </dgm:t>
    </dgm:pt>
    <dgm:pt modelId="{9388FF22-292F-4731-88F3-02331EB8761A}">
      <dgm:prSet/>
      <dgm:spPr>
        <a:solidFill>
          <a:schemeClr val="accent2">
            <a:hueOff val="0"/>
            <a:satOff val="0"/>
            <a:lumOff val="0"/>
            <a:alpha val="85000"/>
          </a:schemeClr>
        </a:solidFill>
      </dgm:spPr>
      <dgm:t>
        <a:bodyPr/>
        <a:lstStyle/>
        <a:p>
          <a:r>
            <a:rPr lang="en-US"/>
            <a:t>Count Reads</a:t>
          </a:r>
        </a:p>
      </dgm:t>
    </dgm:pt>
    <dgm:pt modelId="{0C7920B2-12C5-4FC3-ADF0-DF50DEC29A53}" type="parTrans" cxnId="{8EC04A16-6AC2-40AB-A857-AD36D59520C5}">
      <dgm:prSet/>
      <dgm:spPr/>
      <dgm:t>
        <a:bodyPr/>
        <a:lstStyle/>
        <a:p>
          <a:endParaRPr lang="en-US"/>
        </a:p>
      </dgm:t>
    </dgm:pt>
    <dgm:pt modelId="{CDDB2350-DBCB-4211-AF9C-17F62468C816}" type="sibTrans" cxnId="{8EC04A16-6AC2-40AB-A857-AD36D59520C5}">
      <dgm:prSet/>
      <dgm:spPr/>
      <dgm:t>
        <a:bodyPr/>
        <a:lstStyle/>
        <a:p>
          <a:endParaRPr lang="en-US"/>
        </a:p>
      </dgm:t>
    </dgm:pt>
    <dgm:pt modelId="{BE109CD1-3F77-4F05-B61E-4785AFB08AA9}">
      <dgm:prSet/>
      <dgm:spPr>
        <a:solidFill>
          <a:schemeClr val="accent2">
            <a:hueOff val="0"/>
            <a:satOff val="0"/>
            <a:lumOff val="0"/>
            <a:alpha val="63000"/>
          </a:schemeClr>
        </a:solidFill>
      </dgm:spPr>
      <dgm:t>
        <a:bodyPr/>
        <a:lstStyle/>
        <a:p>
          <a:r>
            <a:rPr lang="en-US"/>
            <a:t>Blast Reads</a:t>
          </a:r>
        </a:p>
      </dgm:t>
    </dgm:pt>
    <dgm:pt modelId="{BE26E59E-5D7F-479C-B939-02B3A4893267}" type="parTrans" cxnId="{EF7FC150-194C-4E11-A51A-99DD227E2E92}">
      <dgm:prSet/>
      <dgm:spPr/>
      <dgm:t>
        <a:bodyPr/>
        <a:lstStyle/>
        <a:p>
          <a:endParaRPr lang="en-US"/>
        </a:p>
      </dgm:t>
    </dgm:pt>
    <dgm:pt modelId="{5957F300-040F-41F6-B942-F424707C1490}" type="sibTrans" cxnId="{EF7FC150-194C-4E11-A51A-99DD227E2E92}">
      <dgm:prSet/>
      <dgm:spPr/>
      <dgm:t>
        <a:bodyPr/>
        <a:lstStyle/>
        <a:p>
          <a:endParaRPr lang="en-US"/>
        </a:p>
      </dgm:t>
    </dgm:pt>
    <dgm:pt modelId="{D8D347FB-FB47-41D2-B874-DEDDE53C1239}">
      <dgm:prSet/>
      <dgm:spPr>
        <a:solidFill>
          <a:schemeClr val="accent2">
            <a:hueOff val="0"/>
            <a:satOff val="0"/>
            <a:lumOff val="0"/>
            <a:alpha val="43000"/>
          </a:schemeClr>
        </a:solidFill>
      </dgm:spPr>
      <dgm:t>
        <a:bodyPr/>
        <a:lstStyle/>
        <a:p>
          <a:r>
            <a:rPr lang="en-US" dirty="0"/>
            <a:t>Tabulate Results and Compare to </a:t>
          </a:r>
          <a:r>
            <a:rPr lang="en-US" i="1" dirty="0"/>
            <a:t>Table S1</a:t>
          </a:r>
        </a:p>
        <a:p>
          <a:r>
            <a:rPr lang="en-US" dirty="0"/>
            <a:t>(see results slide)</a:t>
          </a:r>
        </a:p>
      </dgm:t>
    </dgm:pt>
    <dgm:pt modelId="{E429896F-6050-4A0C-9B0A-940527FDC279}" type="parTrans" cxnId="{D9A7C3BA-77D8-4AAD-82F6-8DA1DADBFC39}">
      <dgm:prSet/>
      <dgm:spPr/>
      <dgm:t>
        <a:bodyPr/>
        <a:lstStyle/>
        <a:p>
          <a:endParaRPr lang="en-US"/>
        </a:p>
      </dgm:t>
    </dgm:pt>
    <dgm:pt modelId="{501F824F-4321-4C90-8C9E-A33F222986DF}" type="sibTrans" cxnId="{D9A7C3BA-77D8-4AAD-82F6-8DA1DADBFC39}">
      <dgm:prSet/>
      <dgm:spPr/>
      <dgm:t>
        <a:bodyPr/>
        <a:lstStyle/>
        <a:p>
          <a:endParaRPr lang="en-US"/>
        </a:p>
      </dgm:t>
    </dgm:pt>
    <dgm:pt modelId="{C78441A6-4A98-462A-97E7-4655519A8699}">
      <dgm:prSet/>
      <dgm:spPr>
        <a:solidFill>
          <a:schemeClr val="accent2">
            <a:hueOff val="0"/>
            <a:satOff val="0"/>
            <a:lumOff val="0"/>
            <a:alpha val="44000"/>
          </a:schemeClr>
        </a:solidFill>
      </dgm:spPr>
      <dgm:t>
        <a:bodyPr/>
        <a:lstStyle/>
        <a:p>
          <a:r>
            <a:rPr lang="en-US" dirty="0"/>
            <a:t>Assembled into contigs with CodonCode Aligner</a:t>
          </a:r>
        </a:p>
      </dgm:t>
    </dgm:pt>
    <dgm:pt modelId="{42281A17-28F3-4093-BACA-4FFE85FF86FA}" type="parTrans" cxnId="{A84F508C-A777-42A1-9B80-370C470E6472}">
      <dgm:prSet/>
      <dgm:spPr/>
      <dgm:t>
        <a:bodyPr/>
        <a:lstStyle/>
        <a:p>
          <a:endParaRPr lang="en-US"/>
        </a:p>
      </dgm:t>
    </dgm:pt>
    <dgm:pt modelId="{9146A806-D24E-4AFF-BDE4-4686399ED52D}" type="sibTrans" cxnId="{A84F508C-A777-42A1-9B80-370C470E6472}">
      <dgm:prSet/>
      <dgm:spPr/>
      <dgm:t>
        <a:bodyPr/>
        <a:lstStyle/>
        <a:p>
          <a:endParaRPr lang="en-US"/>
        </a:p>
      </dgm:t>
    </dgm:pt>
    <dgm:pt modelId="{562CEECA-78A4-402E-A55D-AB7710E74DBC}">
      <dgm:prSet/>
      <dgm:spPr>
        <a:solidFill>
          <a:schemeClr val="accent2">
            <a:hueOff val="0"/>
            <a:satOff val="0"/>
            <a:lumOff val="0"/>
            <a:alpha val="44000"/>
          </a:schemeClr>
        </a:solidFill>
      </dgm:spPr>
      <dgm:t>
        <a:bodyPr/>
        <a:lstStyle/>
        <a:p>
          <a:r>
            <a:rPr lang="en-US"/>
            <a:t>Use Contigs as Query in Megablast</a:t>
          </a:r>
        </a:p>
      </dgm:t>
    </dgm:pt>
    <dgm:pt modelId="{48301B65-3643-4623-8A00-9F372C85800B}" type="parTrans" cxnId="{D315CEFB-9883-4CE1-8D1F-A51F6817827B}">
      <dgm:prSet/>
      <dgm:spPr/>
      <dgm:t>
        <a:bodyPr/>
        <a:lstStyle/>
        <a:p>
          <a:endParaRPr lang="en-US"/>
        </a:p>
      </dgm:t>
    </dgm:pt>
    <dgm:pt modelId="{A188C9FB-F836-4DF2-A6F4-A8307CD60FC0}" type="sibTrans" cxnId="{D315CEFB-9883-4CE1-8D1F-A51F6817827B}">
      <dgm:prSet/>
      <dgm:spPr/>
      <dgm:t>
        <a:bodyPr/>
        <a:lstStyle/>
        <a:p>
          <a:endParaRPr lang="en-US"/>
        </a:p>
      </dgm:t>
    </dgm:pt>
    <dgm:pt modelId="{20537F05-CB09-47AA-A647-E5A8ECCD7389}" type="pres">
      <dgm:prSet presAssocID="{C6B5CBFC-2599-453D-95CA-A0B39EB66D75}" presName="CompostProcess" presStyleCnt="0">
        <dgm:presLayoutVars>
          <dgm:dir/>
          <dgm:resizeHandles val="exact"/>
        </dgm:presLayoutVars>
      </dgm:prSet>
      <dgm:spPr/>
    </dgm:pt>
    <dgm:pt modelId="{19149A12-C46B-456A-99F2-3AD44C9D65E7}" type="pres">
      <dgm:prSet presAssocID="{C6B5CBFC-2599-453D-95CA-A0B39EB66D75}" presName="arrow" presStyleLbl="bgShp" presStyleIdx="0" presStyleCnt="1"/>
      <dgm:spPr/>
    </dgm:pt>
    <dgm:pt modelId="{FBB18F36-F937-4D7B-969E-8CC07E1648D3}" type="pres">
      <dgm:prSet presAssocID="{C6B5CBFC-2599-453D-95CA-A0B39EB66D75}" presName="linearProcess" presStyleCnt="0"/>
      <dgm:spPr/>
    </dgm:pt>
    <dgm:pt modelId="{E51C48E8-63E4-44F6-97DF-3D06DDFCA509}" type="pres">
      <dgm:prSet presAssocID="{35EC7C0F-80DF-4714-B43A-45182888137F}" presName="textNode" presStyleLbl="node1" presStyleIdx="0" presStyleCnt="5">
        <dgm:presLayoutVars>
          <dgm:bulletEnabled val="1"/>
        </dgm:presLayoutVars>
      </dgm:prSet>
      <dgm:spPr/>
    </dgm:pt>
    <dgm:pt modelId="{0EE6B3B2-8ECE-4159-8D0A-9305D4CE91D3}" type="pres">
      <dgm:prSet presAssocID="{D7451985-9CD5-4D03-8C96-19D900CE78AC}" presName="sibTrans" presStyleCnt="0"/>
      <dgm:spPr/>
    </dgm:pt>
    <dgm:pt modelId="{7645F1B1-66F8-4203-A7F5-8908F1E982A6}" type="pres">
      <dgm:prSet presAssocID="{9388FF22-292F-4731-88F3-02331EB8761A}" presName="textNode" presStyleLbl="node1" presStyleIdx="1" presStyleCnt="5">
        <dgm:presLayoutVars>
          <dgm:bulletEnabled val="1"/>
        </dgm:presLayoutVars>
      </dgm:prSet>
      <dgm:spPr/>
    </dgm:pt>
    <dgm:pt modelId="{13E69140-FDFC-4950-9CBC-3B11F7BE900A}" type="pres">
      <dgm:prSet presAssocID="{CDDB2350-DBCB-4211-AF9C-17F62468C816}" presName="sibTrans" presStyleCnt="0"/>
      <dgm:spPr/>
    </dgm:pt>
    <dgm:pt modelId="{A8E000E3-42D8-441C-87C4-71A83240035F}" type="pres">
      <dgm:prSet presAssocID="{BE109CD1-3F77-4F05-B61E-4785AFB08AA9}" presName="textNode" presStyleLbl="node1" presStyleIdx="2" presStyleCnt="5">
        <dgm:presLayoutVars>
          <dgm:bulletEnabled val="1"/>
        </dgm:presLayoutVars>
      </dgm:prSet>
      <dgm:spPr/>
    </dgm:pt>
    <dgm:pt modelId="{825D0B8C-F3F2-421E-9D36-7EAB018D01F4}" type="pres">
      <dgm:prSet presAssocID="{5957F300-040F-41F6-B942-F424707C1490}" presName="sibTrans" presStyleCnt="0"/>
      <dgm:spPr/>
    </dgm:pt>
    <dgm:pt modelId="{D44873F3-105C-49E9-B6F8-E32D60B1EC18}" type="pres">
      <dgm:prSet presAssocID="{D8D347FB-FB47-41D2-B874-DEDDE53C1239}" presName="textNode" presStyleLbl="node1" presStyleIdx="3" presStyleCnt="5">
        <dgm:presLayoutVars>
          <dgm:bulletEnabled val="1"/>
        </dgm:presLayoutVars>
      </dgm:prSet>
      <dgm:spPr/>
    </dgm:pt>
    <dgm:pt modelId="{08CDFDCA-9C78-4758-925E-D4DD8342B22B}" type="pres">
      <dgm:prSet presAssocID="{501F824F-4321-4C90-8C9E-A33F222986DF}" presName="sibTrans" presStyleCnt="0"/>
      <dgm:spPr/>
    </dgm:pt>
    <dgm:pt modelId="{40FC0EDB-76C3-4B9E-BE19-753D6635ACD3}" type="pres">
      <dgm:prSet presAssocID="{C78441A6-4A98-462A-97E7-4655519A8699}" presName="textNode" presStyleLbl="node1" presStyleIdx="4" presStyleCnt="5">
        <dgm:presLayoutVars>
          <dgm:bulletEnabled val="1"/>
        </dgm:presLayoutVars>
      </dgm:prSet>
      <dgm:spPr/>
    </dgm:pt>
  </dgm:ptLst>
  <dgm:cxnLst>
    <dgm:cxn modelId="{45F42205-C046-49CB-92EE-6F776ACD4001}" type="presOf" srcId="{C6B5CBFC-2599-453D-95CA-A0B39EB66D75}" destId="{20537F05-CB09-47AA-A647-E5A8ECCD7389}" srcOrd="0" destOrd="0" presId="urn:microsoft.com/office/officeart/2005/8/layout/hProcess9"/>
    <dgm:cxn modelId="{8EC04A16-6AC2-40AB-A857-AD36D59520C5}" srcId="{C6B5CBFC-2599-453D-95CA-A0B39EB66D75}" destId="{9388FF22-292F-4731-88F3-02331EB8761A}" srcOrd="1" destOrd="0" parTransId="{0C7920B2-12C5-4FC3-ADF0-DF50DEC29A53}" sibTransId="{CDDB2350-DBCB-4211-AF9C-17F62468C816}"/>
    <dgm:cxn modelId="{62F2883D-7354-462A-A3C8-876F6AE90D8C}" srcId="{C6B5CBFC-2599-453D-95CA-A0B39EB66D75}" destId="{35EC7C0F-80DF-4714-B43A-45182888137F}" srcOrd="0" destOrd="0" parTransId="{03143469-7A25-496B-BB39-638BE7D7D2BA}" sibTransId="{D7451985-9CD5-4D03-8C96-19D900CE78AC}"/>
    <dgm:cxn modelId="{08D45640-EAF6-41D0-B0D8-51E547A8AAF1}" type="presOf" srcId="{562CEECA-78A4-402E-A55D-AB7710E74DBC}" destId="{40FC0EDB-76C3-4B9E-BE19-753D6635ACD3}" srcOrd="0" destOrd="1" presId="urn:microsoft.com/office/officeart/2005/8/layout/hProcess9"/>
    <dgm:cxn modelId="{EF7FC150-194C-4E11-A51A-99DD227E2E92}" srcId="{C6B5CBFC-2599-453D-95CA-A0B39EB66D75}" destId="{BE109CD1-3F77-4F05-B61E-4785AFB08AA9}" srcOrd="2" destOrd="0" parTransId="{BE26E59E-5D7F-479C-B939-02B3A4893267}" sibTransId="{5957F300-040F-41F6-B942-F424707C1490}"/>
    <dgm:cxn modelId="{2C67265B-8061-42EC-AAA9-AEAE7F837E18}" type="presOf" srcId="{BE109CD1-3F77-4F05-B61E-4785AFB08AA9}" destId="{A8E000E3-42D8-441C-87C4-71A83240035F}" srcOrd="0" destOrd="0" presId="urn:microsoft.com/office/officeart/2005/8/layout/hProcess9"/>
    <dgm:cxn modelId="{EF28EB82-2160-47AE-B9C6-24EB2512EC66}" type="presOf" srcId="{35EC7C0F-80DF-4714-B43A-45182888137F}" destId="{E51C48E8-63E4-44F6-97DF-3D06DDFCA509}" srcOrd="0" destOrd="0" presId="urn:microsoft.com/office/officeart/2005/8/layout/hProcess9"/>
    <dgm:cxn modelId="{A84F508C-A777-42A1-9B80-370C470E6472}" srcId="{C6B5CBFC-2599-453D-95CA-A0B39EB66D75}" destId="{C78441A6-4A98-462A-97E7-4655519A8699}" srcOrd="4" destOrd="0" parTransId="{42281A17-28F3-4093-BACA-4FFE85FF86FA}" sibTransId="{9146A806-D24E-4AFF-BDE4-4686399ED52D}"/>
    <dgm:cxn modelId="{30C0C49F-9690-4A5F-AEB1-5A88D87CB200}" type="presOf" srcId="{D8D347FB-FB47-41D2-B874-DEDDE53C1239}" destId="{D44873F3-105C-49E9-B6F8-E32D60B1EC18}" srcOrd="0" destOrd="0" presId="urn:microsoft.com/office/officeart/2005/8/layout/hProcess9"/>
    <dgm:cxn modelId="{D9A7C3BA-77D8-4AAD-82F6-8DA1DADBFC39}" srcId="{C6B5CBFC-2599-453D-95CA-A0B39EB66D75}" destId="{D8D347FB-FB47-41D2-B874-DEDDE53C1239}" srcOrd="3" destOrd="0" parTransId="{E429896F-6050-4A0C-9B0A-940527FDC279}" sibTransId="{501F824F-4321-4C90-8C9E-A33F222986DF}"/>
    <dgm:cxn modelId="{8DD2DDCA-1150-4378-BA4E-4283619364FD}" type="presOf" srcId="{9388FF22-292F-4731-88F3-02331EB8761A}" destId="{7645F1B1-66F8-4203-A7F5-8908F1E982A6}" srcOrd="0" destOrd="0" presId="urn:microsoft.com/office/officeart/2005/8/layout/hProcess9"/>
    <dgm:cxn modelId="{D315CEFB-9883-4CE1-8D1F-A51F6817827B}" srcId="{C78441A6-4A98-462A-97E7-4655519A8699}" destId="{562CEECA-78A4-402E-A55D-AB7710E74DBC}" srcOrd="0" destOrd="0" parTransId="{48301B65-3643-4623-8A00-9F372C85800B}" sibTransId="{A188C9FB-F836-4DF2-A6F4-A8307CD60FC0}"/>
    <dgm:cxn modelId="{E2A61BFE-709D-464E-89D7-A9C1E71B9592}" type="presOf" srcId="{C78441A6-4A98-462A-97E7-4655519A8699}" destId="{40FC0EDB-76C3-4B9E-BE19-753D6635ACD3}" srcOrd="0" destOrd="0" presId="urn:microsoft.com/office/officeart/2005/8/layout/hProcess9"/>
    <dgm:cxn modelId="{32A2D273-415E-4C36-8B33-C22641BFDFA2}" type="presParOf" srcId="{20537F05-CB09-47AA-A647-E5A8ECCD7389}" destId="{19149A12-C46B-456A-99F2-3AD44C9D65E7}" srcOrd="0" destOrd="0" presId="urn:microsoft.com/office/officeart/2005/8/layout/hProcess9"/>
    <dgm:cxn modelId="{E7B3F5C5-DC15-4F5C-907E-1AB98D5A66C4}" type="presParOf" srcId="{20537F05-CB09-47AA-A647-E5A8ECCD7389}" destId="{FBB18F36-F937-4D7B-969E-8CC07E1648D3}" srcOrd="1" destOrd="0" presId="urn:microsoft.com/office/officeart/2005/8/layout/hProcess9"/>
    <dgm:cxn modelId="{208831FF-3559-4F0E-832A-ED12BC63C6FC}" type="presParOf" srcId="{FBB18F36-F937-4D7B-969E-8CC07E1648D3}" destId="{E51C48E8-63E4-44F6-97DF-3D06DDFCA509}" srcOrd="0" destOrd="0" presId="urn:microsoft.com/office/officeart/2005/8/layout/hProcess9"/>
    <dgm:cxn modelId="{17D06BBE-B628-4A13-9590-B5B4D9B3872E}" type="presParOf" srcId="{FBB18F36-F937-4D7B-969E-8CC07E1648D3}" destId="{0EE6B3B2-8ECE-4159-8D0A-9305D4CE91D3}" srcOrd="1" destOrd="0" presId="urn:microsoft.com/office/officeart/2005/8/layout/hProcess9"/>
    <dgm:cxn modelId="{DDF24151-0D4D-4D5B-9CFC-FA5B2DC10B78}" type="presParOf" srcId="{FBB18F36-F937-4D7B-969E-8CC07E1648D3}" destId="{7645F1B1-66F8-4203-A7F5-8908F1E982A6}" srcOrd="2" destOrd="0" presId="urn:microsoft.com/office/officeart/2005/8/layout/hProcess9"/>
    <dgm:cxn modelId="{0AD4EF56-55E1-408F-904A-5DE153B56EDA}" type="presParOf" srcId="{FBB18F36-F937-4D7B-969E-8CC07E1648D3}" destId="{13E69140-FDFC-4950-9CBC-3B11F7BE900A}" srcOrd="3" destOrd="0" presId="urn:microsoft.com/office/officeart/2005/8/layout/hProcess9"/>
    <dgm:cxn modelId="{6FC863BD-2EEA-412C-B70E-67118BC95215}" type="presParOf" srcId="{FBB18F36-F937-4D7B-969E-8CC07E1648D3}" destId="{A8E000E3-42D8-441C-87C4-71A83240035F}" srcOrd="4" destOrd="0" presId="urn:microsoft.com/office/officeart/2005/8/layout/hProcess9"/>
    <dgm:cxn modelId="{9AD22FE3-E701-48A8-A371-80B0642AAA64}" type="presParOf" srcId="{FBB18F36-F937-4D7B-969E-8CC07E1648D3}" destId="{825D0B8C-F3F2-421E-9D36-7EAB018D01F4}" srcOrd="5" destOrd="0" presId="urn:microsoft.com/office/officeart/2005/8/layout/hProcess9"/>
    <dgm:cxn modelId="{5223D610-A9D0-41B1-8362-B294723D7D98}" type="presParOf" srcId="{FBB18F36-F937-4D7B-969E-8CC07E1648D3}" destId="{D44873F3-105C-49E9-B6F8-E32D60B1EC18}" srcOrd="6" destOrd="0" presId="urn:microsoft.com/office/officeart/2005/8/layout/hProcess9"/>
    <dgm:cxn modelId="{7C81FE4A-BFD6-4CE1-9F1C-DCE7B0BAF1B6}" type="presParOf" srcId="{FBB18F36-F937-4D7B-969E-8CC07E1648D3}" destId="{08CDFDCA-9C78-4758-925E-D4DD8342B22B}" srcOrd="7" destOrd="0" presId="urn:microsoft.com/office/officeart/2005/8/layout/hProcess9"/>
    <dgm:cxn modelId="{4CE91246-C74B-467D-9242-48D5158C8D00}" type="presParOf" srcId="{FBB18F36-F937-4D7B-969E-8CC07E1648D3}" destId="{40FC0EDB-76C3-4B9E-BE19-753D6635ACD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4DDEE-BD53-4E6F-8E44-FA9CF540239E}">
      <dsp:nvSpPr>
        <dsp:cNvPr id="0" name=""/>
        <dsp:cNvSpPr/>
      </dsp:nvSpPr>
      <dsp:spPr>
        <a:xfrm>
          <a:off x="0" y="53990"/>
          <a:ext cx="7620000" cy="1390380"/>
        </a:xfrm>
        <a:prstGeom prst="roundRect">
          <a:avLst/>
        </a:prstGeom>
        <a:solidFill>
          <a:schemeClr val="accent1">
            <a:lumMod val="9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bg1"/>
              </a:solidFill>
            </a:rPr>
            <a:t>Not well documented</a:t>
          </a:r>
        </a:p>
      </dsp:txBody>
      <dsp:txXfrm>
        <a:off x="67873" y="121863"/>
        <a:ext cx="7484254" cy="1254634"/>
      </dsp:txXfrm>
    </dsp:sp>
    <dsp:sp modelId="{E3A8E731-E694-45EF-BEDE-F2060163F237}">
      <dsp:nvSpPr>
        <dsp:cNvPr id="0" name=""/>
        <dsp:cNvSpPr/>
      </dsp:nvSpPr>
      <dsp:spPr>
        <a:xfrm>
          <a:off x="0" y="1545170"/>
          <a:ext cx="7620000" cy="1481658"/>
        </a:xfrm>
        <a:prstGeom prst="roundRect">
          <a:avLst/>
        </a:prstGeom>
        <a:solidFill>
          <a:srgbClr val="00B0F0">
            <a:alpha val="78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Didn’t use a typical read mapping software</a:t>
          </a:r>
        </a:p>
      </dsp:txBody>
      <dsp:txXfrm>
        <a:off x="72329" y="1617499"/>
        <a:ext cx="7475342" cy="1337000"/>
      </dsp:txXfrm>
    </dsp:sp>
    <dsp:sp modelId="{C5644282-6C8C-43B6-8AF1-263A3A8C8068}">
      <dsp:nvSpPr>
        <dsp:cNvPr id="0" name=""/>
        <dsp:cNvSpPr/>
      </dsp:nvSpPr>
      <dsp:spPr>
        <a:xfrm>
          <a:off x="0" y="3056386"/>
          <a:ext cx="7620000" cy="139038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Big Implications for their results</a:t>
          </a:r>
        </a:p>
      </dsp:txBody>
      <dsp:txXfrm>
        <a:off x="67873" y="3124259"/>
        <a:ext cx="7484254" cy="1254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EBB59-3B64-41C5-A4BD-EEE9E07DB96A}">
      <dsp:nvSpPr>
        <dsp:cNvPr id="0" name=""/>
        <dsp:cNvSpPr/>
      </dsp:nvSpPr>
      <dsp:spPr>
        <a:xfrm>
          <a:off x="2544" y="1264622"/>
          <a:ext cx="2553444" cy="2042755"/>
        </a:xfrm>
        <a:prstGeom prst="homePlate">
          <a:avLst>
            <a:gd name="adj" fmla="val 25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0080" tIns="45720" rIns="360319" bIns="45720" numCol="1" spcCol="1270" anchor="ctr" anchorCtr="0">
          <a:noAutofit/>
        </a:bodyPr>
        <a:lstStyle/>
        <a:p>
          <a:pPr marL="0" lvl="0" indent="0" algn="ctr" defTabSz="800100">
            <a:lnSpc>
              <a:spcPct val="90000"/>
            </a:lnSpc>
            <a:spcBef>
              <a:spcPct val="0"/>
            </a:spcBef>
            <a:spcAft>
              <a:spcPct val="35000"/>
            </a:spcAft>
            <a:buNone/>
          </a:pPr>
          <a:r>
            <a:rPr lang="en-US" sz="1800" kern="1200"/>
            <a:t>Sequenced Samples</a:t>
          </a:r>
        </a:p>
      </dsp:txBody>
      <dsp:txXfrm>
        <a:off x="2544" y="1264622"/>
        <a:ext cx="2298100" cy="2042755"/>
      </dsp:txXfrm>
    </dsp:sp>
    <dsp:sp modelId="{AB78CDFD-1301-4F30-9AEC-ED9309306822}">
      <dsp:nvSpPr>
        <dsp:cNvPr id="0" name=""/>
        <dsp:cNvSpPr/>
      </dsp:nvSpPr>
      <dsp:spPr>
        <a:xfrm>
          <a:off x="2045300" y="1264622"/>
          <a:ext cx="2553444" cy="2042755"/>
        </a:xfrm>
        <a:prstGeom prst="chevron">
          <a:avLst>
            <a:gd name="adj" fmla="val 25000"/>
          </a:avLst>
        </a:prstGeom>
        <a:solidFill>
          <a:schemeClr val="accent2">
            <a:hueOff val="0"/>
            <a:satOff val="0"/>
            <a:lumOff val="0"/>
            <a:alpha val="76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0080" tIns="45720" rIns="90080" bIns="45720" numCol="1" spcCol="1270" anchor="ctr" anchorCtr="0">
          <a:noAutofit/>
        </a:bodyPr>
        <a:lstStyle/>
        <a:p>
          <a:pPr marL="0" lvl="0" indent="0" algn="ctr" defTabSz="800100">
            <a:lnSpc>
              <a:spcPct val="90000"/>
            </a:lnSpc>
            <a:spcBef>
              <a:spcPct val="0"/>
            </a:spcBef>
            <a:spcAft>
              <a:spcPct val="35000"/>
            </a:spcAft>
            <a:buNone/>
          </a:pPr>
          <a:r>
            <a:rPr lang="en-US" sz="1800" kern="1200"/>
            <a:t>Counted Reads</a:t>
          </a:r>
        </a:p>
      </dsp:txBody>
      <dsp:txXfrm>
        <a:off x="2555989" y="1264622"/>
        <a:ext cx="1532066" cy="2042755"/>
      </dsp:txXfrm>
    </dsp:sp>
    <dsp:sp modelId="{5DDFC4BF-7DE4-47C7-949E-88776B4E7F0C}">
      <dsp:nvSpPr>
        <dsp:cNvPr id="0" name=""/>
        <dsp:cNvSpPr/>
      </dsp:nvSpPr>
      <dsp:spPr>
        <a:xfrm>
          <a:off x="4088055" y="1264622"/>
          <a:ext cx="2553444" cy="2042755"/>
        </a:xfrm>
        <a:prstGeom prst="chevron">
          <a:avLst>
            <a:gd name="adj" fmla="val 25000"/>
          </a:avLst>
        </a:prstGeom>
        <a:solidFill>
          <a:schemeClr val="accent2">
            <a:hueOff val="0"/>
            <a:satOff val="0"/>
            <a:lumOff val="0"/>
            <a:alpha val="52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0080" tIns="45720" rIns="90080" bIns="45720" numCol="1" spcCol="1270" anchor="t" anchorCtr="0">
          <a:noAutofit/>
        </a:bodyPr>
        <a:lstStyle/>
        <a:p>
          <a:pPr marL="0" lvl="0" indent="0" algn="l" defTabSz="800100">
            <a:lnSpc>
              <a:spcPct val="90000"/>
            </a:lnSpc>
            <a:spcBef>
              <a:spcPct val="0"/>
            </a:spcBef>
            <a:spcAft>
              <a:spcPct val="35000"/>
            </a:spcAft>
            <a:buNone/>
          </a:pPr>
          <a:r>
            <a:rPr lang="en-US" sz="1800" kern="1200"/>
            <a:t>BLAST</a:t>
          </a:r>
        </a:p>
        <a:p>
          <a:pPr marL="114300" lvl="1" indent="-114300" algn="l" defTabSz="622300">
            <a:lnSpc>
              <a:spcPct val="90000"/>
            </a:lnSpc>
            <a:spcBef>
              <a:spcPct val="0"/>
            </a:spcBef>
            <a:spcAft>
              <a:spcPct val="15000"/>
            </a:spcAft>
            <a:buChar char="•"/>
          </a:pPr>
          <a:r>
            <a:rPr lang="en-US" sz="1400" kern="1200"/>
            <a:t>Seq Data = Database</a:t>
          </a:r>
        </a:p>
        <a:p>
          <a:pPr marL="114300" lvl="1" indent="-114300" algn="l" defTabSz="622300">
            <a:lnSpc>
              <a:spcPct val="90000"/>
            </a:lnSpc>
            <a:spcBef>
              <a:spcPct val="0"/>
            </a:spcBef>
            <a:spcAft>
              <a:spcPct val="15000"/>
            </a:spcAft>
            <a:buChar char="•"/>
          </a:pPr>
          <a:r>
            <a:rPr lang="en-US" sz="1400" kern="1200"/>
            <a:t>Ref Genome = Query</a:t>
          </a:r>
        </a:p>
      </dsp:txBody>
      <dsp:txXfrm>
        <a:off x="4598744" y="1264622"/>
        <a:ext cx="1532066" cy="2042755"/>
      </dsp:txXfrm>
    </dsp:sp>
    <dsp:sp modelId="{70685AEB-3D7C-4603-A1CF-47ED8679CC0A}">
      <dsp:nvSpPr>
        <dsp:cNvPr id="0" name=""/>
        <dsp:cNvSpPr/>
      </dsp:nvSpPr>
      <dsp:spPr>
        <a:xfrm>
          <a:off x="6130810" y="1264622"/>
          <a:ext cx="2553444" cy="2042755"/>
        </a:xfrm>
        <a:prstGeom prst="chevron">
          <a:avLst>
            <a:gd name="adj" fmla="val 25000"/>
          </a:avLst>
        </a:prstGeom>
        <a:solidFill>
          <a:schemeClr val="accent2">
            <a:hueOff val="0"/>
            <a:satOff val="0"/>
            <a:lumOff val="0"/>
            <a:alpha val="31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0080" tIns="45720" rIns="90080" bIns="45720" numCol="1" spcCol="1270" anchor="t" anchorCtr="0">
          <a:noAutofit/>
        </a:bodyPr>
        <a:lstStyle/>
        <a:p>
          <a:pPr marL="0" lvl="0" indent="0" algn="l" defTabSz="800100">
            <a:lnSpc>
              <a:spcPct val="90000"/>
            </a:lnSpc>
            <a:spcBef>
              <a:spcPct val="0"/>
            </a:spcBef>
            <a:spcAft>
              <a:spcPct val="35000"/>
            </a:spcAft>
            <a:buNone/>
          </a:pPr>
          <a:r>
            <a:rPr lang="en-US" sz="1800" kern="1200" dirty="0"/>
            <a:t>Assembled into contigs with CodonCode Aligner</a:t>
          </a:r>
        </a:p>
        <a:p>
          <a:pPr marL="114300" lvl="1" indent="-114300" algn="l" defTabSz="622300">
            <a:lnSpc>
              <a:spcPct val="90000"/>
            </a:lnSpc>
            <a:spcBef>
              <a:spcPct val="0"/>
            </a:spcBef>
            <a:spcAft>
              <a:spcPct val="15000"/>
            </a:spcAft>
            <a:buChar char="•"/>
          </a:pPr>
          <a:r>
            <a:rPr lang="en-US" sz="1400" kern="1200" dirty="0"/>
            <a:t>Use Contigs as Query for </a:t>
          </a:r>
          <a:r>
            <a:rPr lang="en-US" sz="1400" kern="1200" dirty="0" err="1"/>
            <a:t>megablast</a:t>
          </a:r>
          <a:endParaRPr lang="en-US" sz="1400" kern="1200" dirty="0"/>
        </a:p>
      </dsp:txBody>
      <dsp:txXfrm>
        <a:off x="6641499" y="1264622"/>
        <a:ext cx="1532066" cy="2042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49A12-C46B-456A-99F2-3AD44C9D65E7}">
      <dsp:nvSpPr>
        <dsp:cNvPr id="0" name=""/>
        <dsp:cNvSpPr/>
      </dsp:nvSpPr>
      <dsp:spPr>
        <a:xfrm>
          <a:off x="571499" y="0"/>
          <a:ext cx="6477000" cy="41148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1C48E8-63E4-44F6-97DF-3D06DDFCA509}">
      <dsp:nvSpPr>
        <dsp:cNvPr id="0" name=""/>
        <dsp:cNvSpPr/>
      </dsp:nvSpPr>
      <dsp:spPr>
        <a:xfrm>
          <a:off x="3348" y="1234440"/>
          <a:ext cx="1464096" cy="164592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Download Data using their Accession numbers.</a:t>
          </a:r>
        </a:p>
      </dsp:txBody>
      <dsp:txXfrm>
        <a:off x="74819" y="1305911"/>
        <a:ext cx="1321154" cy="1502978"/>
      </dsp:txXfrm>
    </dsp:sp>
    <dsp:sp modelId="{7645F1B1-66F8-4203-A7F5-8908F1E982A6}">
      <dsp:nvSpPr>
        <dsp:cNvPr id="0" name=""/>
        <dsp:cNvSpPr/>
      </dsp:nvSpPr>
      <dsp:spPr>
        <a:xfrm>
          <a:off x="1540650" y="1234440"/>
          <a:ext cx="1464096" cy="1645920"/>
        </a:xfrm>
        <a:prstGeom prst="roundRect">
          <a:avLst/>
        </a:prstGeom>
        <a:solidFill>
          <a:schemeClr val="accent2">
            <a:hueOff val="0"/>
            <a:satOff val="0"/>
            <a:lumOff val="0"/>
            <a:alpha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Count Reads</a:t>
          </a:r>
        </a:p>
      </dsp:txBody>
      <dsp:txXfrm>
        <a:off x="1612121" y="1305911"/>
        <a:ext cx="1321154" cy="1502978"/>
      </dsp:txXfrm>
    </dsp:sp>
    <dsp:sp modelId="{A8E000E3-42D8-441C-87C4-71A83240035F}">
      <dsp:nvSpPr>
        <dsp:cNvPr id="0" name=""/>
        <dsp:cNvSpPr/>
      </dsp:nvSpPr>
      <dsp:spPr>
        <a:xfrm>
          <a:off x="3077951" y="1234440"/>
          <a:ext cx="1464096" cy="1645920"/>
        </a:xfrm>
        <a:prstGeom prst="roundRect">
          <a:avLst/>
        </a:prstGeom>
        <a:solidFill>
          <a:schemeClr val="accent2">
            <a:hueOff val="0"/>
            <a:satOff val="0"/>
            <a:lumOff val="0"/>
            <a:alpha val="63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Blast Reads</a:t>
          </a:r>
        </a:p>
      </dsp:txBody>
      <dsp:txXfrm>
        <a:off x="3149422" y="1305911"/>
        <a:ext cx="1321154" cy="1502978"/>
      </dsp:txXfrm>
    </dsp:sp>
    <dsp:sp modelId="{D44873F3-105C-49E9-B6F8-E32D60B1EC18}">
      <dsp:nvSpPr>
        <dsp:cNvPr id="0" name=""/>
        <dsp:cNvSpPr/>
      </dsp:nvSpPr>
      <dsp:spPr>
        <a:xfrm>
          <a:off x="4615253" y="1234440"/>
          <a:ext cx="1464096" cy="1645920"/>
        </a:xfrm>
        <a:prstGeom prst="roundRect">
          <a:avLst/>
        </a:prstGeom>
        <a:solidFill>
          <a:schemeClr val="accent2">
            <a:hueOff val="0"/>
            <a:satOff val="0"/>
            <a:lumOff val="0"/>
            <a:alpha val="43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Tabulate Results and Compare to </a:t>
          </a:r>
          <a:r>
            <a:rPr lang="en-US" sz="1400" i="1" kern="1200" dirty="0"/>
            <a:t>Table S1</a:t>
          </a:r>
        </a:p>
        <a:p>
          <a:pPr marL="0" lvl="0" indent="0" algn="ctr" defTabSz="622300">
            <a:lnSpc>
              <a:spcPct val="90000"/>
            </a:lnSpc>
            <a:spcBef>
              <a:spcPct val="0"/>
            </a:spcBef>
            <a:spcAft>
              <a:spcPct val="35000"/>
            </a:spcAft>
            <a:buNone/>
          </a:pPr>
          <a:r>
            <a:rPr lang="en-US" sz="1400" kern="1200" dirty="0"/>
            <a:t>(see results slide)</a:t>
          </a:r>
        </a:p>
      </dsp:txBody>
      <dsp:txXfrm>
        <a:off x="4686724" y="1305911"/>
        <a:ext cx="1321154" cy="1502978"/>
      </dsp:txXfrm>
    </dsp:sp>
    <dsp:sp modelId="{40FC0EDB-76C3-4B9E-BE19-753D6635ACD3}">
      <dsp:nvSpPr>
        <dsp:cNvPr id="0" name=""/>
        <dsp:cNvSpPr/>
      </dsp:nvSpPr>
      <dsp:spPr>
        <a:xfrm>
          <a:off x="6152554" y="1234440"/>
          <a:ext cx="1464096" cy="1645920"/>
        </a:xfrm>
        <a:prstGeom prst="roundRect">
          <a:avLst/>
        </a:prstGeom>
        <a:solidFill>
          <a:schemeClr val="accent2">
            <a:hueOff val="0"/>
            <a:satOff val="0"/>
            <a:lumOff val="0"/>
            <a:alpha val="4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Assembled into contigs with CodonCode Aligner</a:t>
          </a:r>
        </a:p>
        <a:p>
          <a:pPr marL="57150" lvl="1" indent="-57150" algn="l" defTabSz="488950">
            <a:lnSpc>
              <a:spcPct val="90000"/>
            </a:lnSpc>
            <a:spcBef>
              <a:spcPct val="0"/>
            </a:spcBef>
            <a:spcAft>
              <a:spcPct val="15000"/>
            </a:spcAft>
            <a:buChar char="•"/>
          </a:pPr>
          <a:r>
            <a:rPr lang="en-US" sz="1100" kern="1200"/>
            <a:t>Use Contigs as Query in Megablast</a:t>
          </a:r>
        </a:p>
      </dsp:txBody>
      <dsp:txXfrm>
        <a:off x="6224025" y="1305911"/>
        <a:ext cx="1321154" cy="15029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55A0C9-E830-1241-BEA3-6925DA004ECF}" type="datetimeFigureOut">
              <a:rPr lang="en-US" smtClean="0"/>
              <a:pPr/>
              <a:t>12/10/19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984522-76EF-EF4D-8870-07F3436BA4E0}" type="slidenum">
              <a:rPr lang="en-US" smtClean="0"/>
              <a:pPr/>
              <a:t>‹#›</a:t>
            </a:fld>
            <a:endParaRPr lang="en-US"/>
          </a:p>
        </p:txBody>
      </p:sp>
    </p:spTree>
    <p:extLst>
      <p:ext uri="{BB962C8B-B14F-4D97-AF65-F5344CB8AC3E}">
        <p14:creationId xmlns:p14="http://schemas.microsoft.com/office/powerpoint/2010/main" val="12009024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845082-6AF3-024B-A14D-C5AD8123919E}" type="datetimeFigureOut">
              <a:rPr lang="en-US" smtClean="0"/>
              <a:pPr/>
              <a:t>12/10/19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6D18E-8B09-B24B-9169-4FC527B8D84F}" type="slidenum">
              <a:rPr lang="en-US" smtClean="0"/>
              <a:pPr/>
              <a:t>‹#›</a:t>
            </a:fld>
            <a:endParaRPr lang="en-US"/>
          </a:p>
        </p:txBody>
      </p:sp>
    </p:spTree>
    <p:extLst>
      <p:ext uri="{BB962C8B-B14F-4D97-AF65-F5344CB8AC3E}">
        <p14:creationId xmlns:p14="http://schemas.microsoft.com/office/powerpoint/2010/main" val="24577925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2</a:t>
            </a:fld>
            <a:endParaRPr lang="en-US"/>
          </a:p>
        </p:txBody>
      </p:sp>
    </p:spTree>
    <p:extLst>
      <p:ext uri="{BB962C8B-B14F-4D97-AF65-F5344CB8AC3E}">
        <p14:creationId xmlns:p14="http://schemas.microsoft.com/office/powerpoint/2010/main" val="1917930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dirty="0"/>
              <a:t>/articles/s41576-019-0150-2</a:t>
            </a:r>
          </a:p>
          <a:p>
            <a:endParaRPr lang="en-US" dirty="0"/>
          </a:p>
          <a:p>
            <a:r>
              <a:rPr lang="en-US" dirty="0"/>
              <a:t>It’s important to understand that there is not one standard pipeline. The chosen pipeline depends on the research question asked and the species.</a:t>
            </a:r>
          </a:p>
          <a:p>
            <a:endParaRPr lang="en-US" dirty="0"/>
          </a:p>
          <a:p>
            <a:r>
              <a:rPr lang="en-US" dirty="0"/>
              <a:t>This figure is being applied to study the expression of genes. Our paper isn’t investigating that. Our paper is using RNAseq to study the modifications that</a:t>
            </a:r>
            <a:r>
              <a:rPr lang="en-US" sz="1200" b="0" i="0" u="none" strike="noStrike" kern="1200" dirty="0">
                <a:solidFill>
                  <a:schemeClr val="tx1"/>
                </a:solidFill>
                <a:effectLst/>
                <a:latin typeface="+mn-lt"/>
                <a:ea typeface="+mn-ea"/>
                <a:cs typeface="+mn-cs"/>
              </a:rPr>
              <a:t> genomic RNAs of </a:t>
            </a:r>
            <a:r>
              <a:rPr lang="en-US" sz="1200" b="0" i="1" u="none" strike="noStrike" kern="1200" dirty="0">
                <a:solidFill>
                  <a:schemeClr val="tx1"/>
                </a:solidFill>
                <a:effectLst/>
                <a:latin typeface="+mn-lt"/>
                <a:ea typeface="+mn-ea"/>
                <a:cs typeface="+mn-cs"/>
              </a:rPr>
              <a:t>Panicum mosaic virus</a:t>
            </a:r>
            <a:r>
              <a:rPr lang="en-US" sz="1200" b="0" i="0" u="none" strike="noStrike" kern="1200" dirty="0">
                <a:solidFill>
                  <a:schemeClr val="tx1"/>
                </a:solidFill>
                <a:effectLst/>
                <a:latin typeface="+mn-lt"/>
                <a:ea typeface="+mn-ea"/>
                <a:cs typeface="+mn-cs"/>
              </a:rPr>
              <a:t> (PMV) and its satellites undergo</a:t>
            </a:r>
            <a:endParaRPr lang="en-US" dirty="0"/>
          </a:p>
          <a:p>
            <a:endParaRPr lang="en-US" dirty="0"/>
          </a:p>
        </p:txBody>
      </p:sp>
      <p:sp>
        <p:nvSpPr>
          <p:cNvPr id="4" name="Slide Number Placeholder 3"/>
          <p:cNvSpPr>
            <a:spLocks noGrp="1"/>
          </p:cNvSpPr>
          <p:nvPr>
            <p:ph type="sldNum" sz="quarter" idx="5"/>
          </p:nvPr>
        </p:nvSpPr>
        <p:spPr/>
        <p:txBody>
          <a:bodyPr/>
          <a:lstStyle/>
          <a:p>
            <a:fld id="{89F263FE-D399-814D-B6CA-C507F13937D4}" type="slidenum">
              <a:rPr lang="en-US" smtClean="0"/>
              <a:t>13</a:t>
            </a:fld>
            <a:endParaRPr lang="en-US"/>
          </a:p>
        </p:txBody>
      </p:sp>
    </p:spTree>
    <p:extLst>
      <p:ext uri="{BB962C8B-B14F-4D97-AF65-F5344CB8AC3E}">
        <p14:creationId xmlns:p14="http://schemas.microsoft.com/office/powerpoint/2010/main" val="620723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14</a:t>
            </a:fld>
            <a:endParaRPr lang="en-US"/>
          </a:p>
        </p:txBody>
      </p:sp>
    </p:spTree>
    <p:extLst>
      <p:ext uri="{BB962C8B-B14F-4D97-AF65-F5344CB8AC3E}">
        <p14:creationId xmlns:p14="http://schemas.microsoft.com/office/powerpoint/2010/main" val="180065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3</a:t>
            </a:fld>
            <a:endParaRPr lang="en-US"/>
          </a:p>
        </p:txBody>
      </p:sp>
    </p:spTree>
    <p:extLst>
      <p:ext uri="{BB962C8B-B14F-4D97-AF65-F5344CB8AC3E}">
        <p14:creationId xmlns:p14="http://schemas.microsoft.com/office/powerpoint/2010/main" val="2510307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5</a:t>
            </a:fld>
            <a:endParaRPr lang="en-US"/>
          </a:p>
        </p:txBody>
      </p:sp>
    </p:spTree>
    <p:extLst>
      <p:ext uri="{BB962C8B-B14F-4D97-AF65-F5344CB8AC3E}">
        <p14:creationId xmlns:p14="http://schemas.microsoft.com/office/powerpoint/2010/main" val="2676982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6</a:t>
            </a:fld>
            <a:endParaRPr lang="en-US"/>
          </a:p>
        </p:txBody>
      </p:sp>
    </p:spTree>
    <p:extLst>
      <p:ext uri="{BB962C8B-B14F-4D97-AF65-F5344CB8AC3E}">
        <p14:creationId xmlns:p14="http://schemas.microsoft.com/office/powerpoint/2010/main" val="146581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 all three to see which captured the most reads</a:t>
            </a:r>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7</a:t>
            </a:fld>
            <a:endParaRPr lang="en-US"/>
          </a:p>
        </p:txBody>
      </p:sp>
    </p:spTree>
    <p:extLst>
      <p:ext uri="{BB962C8B-B14F-4D97-AF65-F5344CB8AC3E}">
        <p14:creationId xmlns:p14="http://schemas.microsoft.com/office/powerpoint/2010/main" val="212212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is a pairwise alignment between PMV contig to PMV reference genome. Preliminary observations demonstrated that poly(A) forms of the PMV and SPMV genomes are present within their transcriptomes. The first line here shown in the graph is the PMV contig. The second line here shown in the graph is the PMV reference genome, both from 5’-&gt;3’ direction. There is a 5’ end extension of viral genome,  probably due to the artifact of contig assembly process. </a:t>
            </a:r>
            <a:endParaRPr lang="en-US" b="0" dirty="0">
              <a:effectLst/>
            </a:endParaRPr>
          </a:p>
          <a:p>
            <a:pPr rtl="0"/>
            <a:r>
              <a:rPr lang="en-US" sz="1200" b="0" i="0" u="none" strike="noStrike" kern="1200" dirty="0">
                <a:solidFill>
                  <a:schemeClr val="tx1"/>
                </a:solidFill>
                <a:effectLst/>
                <a:latin typeface="+mn-lt"/>
                <a:ea typeface="+mn-ea"/>
                <a:cs typeface="+mn-cs"/>
              </a:rPr>
              <a:t>The 3 mutations/mismatches could be an artifact of RNA sequencing. Alternatively, it could be valid mutations in the genome that occurred during PMV replication in plant and whose functional consequences remain to be determined. The contig contains 8 bases of A’s at the 3’end, compared to none in the PMV reference genome. </a:t>
            </a:r>
            <a:endParaRPr lang="en-US" b="0" dirty="0">
              <a:effectLst/>
            </a:endParaRPr>
          </a:p>
          <a:p>
            <a:br>
              <a:rPr lang="en-US" dirty="0"/>
            </a:b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9</a:t>
            </a:fld>
            <a:endParaRPr lang="en-US"/>
          </a:p>
        </p:txBody>
      </p:sp>
    </p:spTree>
    <p:extLst>
      <p:ext uri="{BB962C8B-B14F-4D97-AF65-F5344CB8AC3E}">
        <p14:creationId xmlns:p14="http://schemas.microsoft.com/office/powerpoint/2010/main" val="152241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is the pairwise alignment between PMV-SPMV contig compared to PMV reference genome. Again, the 4 mutations/mismatches could be an artifact of RNA sequencing. Alternatively, it could be valid mutations in the genome that occurred during PMV replication in plant and whose functional consequences remain to be determined. The contig contains 14 bases of A’s at the 3’end, compared to none in the PMV reference genome. </a:t>
            </a:r>
            <a:endParaRPr lang="en-US" b="0" dirty="0">
              <a:effectLst/>
            </a:endParaRPr>
          </a:p>
          <a:p>
            <a:br>
              <a:rPr lang="en-US" dirty="0"/>
            </a:b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10</a:t>
            </a:fld>
            <a:endParaRPr lang="en-US"/>
          </a:p>
        </p:txBody>
      </p:sp>
    </p:spTree>
    <p:extLst>
      <p:ext uri="{BB962C8B-B14F-4D97-AF65-F5344CB8AC3E}">
        <p14:creationId xmlns:p14="http://schemas.microsoft.com/office/powerpoint/2010/main" val="202931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the pairwise alignment of PMV-SPMV compared to SPMV reference genome. The SPMV contig was 10 bases longer than the SPMV reference sequence and contained many mutations throughout the genome, including multiple deletion and substitution events. The contig did not contain any stretch of adenine residues at the 3’ end. These differences may be explained by the relatively low number of reads identified and used for generation of SPMV contig relative to the reads identified for PMV. </a:t>
            </a:r>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11</a:t>
            </a:fld>
            <a:endParaRPr lang="en-US"/>
          </a:p>
        </p:txBody>
      </p:sp>
    </p:spTree>
    <p:extLst>
      <p:ext uri="{BB962C8B-B14F-4D97-AF65-F5344CB8AC3E}">
        <p14:creationId xmlns:p14="http://schemas.microsoft.com/office/powerpoint/2010/main" val="84369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12</a:t>
            </a:fld>
            <a:endParaRPr lang="en-US"/>
          </a:p>
        </p:txBody>
      </p:sp>
    </p:spTree>
    <p:extLst>
      <p:ext uri="{BB962C8B-B14F-4D97-AF65-F5344CB8AC3E}">
        <p14:creationId xmlns:p14="http://schemas.microsoft.com/office/powerpoint/2010/main" val="2042515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9144000" cy="18288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a:p>
        </p:txBody>
      </p:sp>
      <p:sp>
        <p:nvSpPr>
          <p:cNvPr id="3076" name="Rectangle 4"/>
          <p:cNvSpPr>
            <a:spLocks noGrp="1" noChangeArrowheads="1"/>
          </p:cNvSpPr>
          <p:nvPr>
            <p:ph type="ctrTitle"/>
          </p:nvPr>
        </p:nvSpPr>
        <p:spPr>
          <a:xfrm>
            <a:off x="533400" y="2514600"/>
            <a:ext cx="6629400" cy="1066800"/>
          </a:xfrm>
        </p:spPr>
        <p:txBody>
          <a:bodyPr anchor="b"/>
          <a:lstStyle>
            <a:lvl1pPr>
              <a:defRPr>
                <a:solidFill>
                  <a:srgbClr val="F1BE48"/>
                </a:solidFill>
              </a:defRPr>
            </a:lvl1pPr>
          </a:lstStyle>
          <a:p>
            <a:r>
              <a:rPr lang="en-US"/>
              <a:t>Click to edit Master title style</a:t>
            </a:r>
          </a:p>
        </p:txBody>
      </p:sp>
      <p:sp>
        <p:nvSpPr>
          <p:cNvPr id="3077" name="Rectangle 5"/>
          <p:cNvSpPr>
            <a:spLocks noGrp="1" noChangeArrowheads="1"/>
          </p:cNvSpPr>
          <p:nvPr>
            <p:ph type="subTitle" idx="1"/>
          </p:nvPr>
        </p:nvSpPr>
        <p:spPr>
          <a:xfrm>
            <a:off x="533400" y="3581400"/>
            <a:ext cx="6248400" cy="1752600"/>
          </a:xfrm>
        </p:spPr>
        <p:txBody>
          <a:bodyPr/>
          <a:lstStyle>
            <a:lvl1pPr marL="0" indent="0">
              <a:buFont typeface="Times" charset="0"/>
              <a:buNone/>
              <a:defRPr sz="2400"/>
            </a:lvl1pPr>
          </a:lstStyle>
          <a:p>
            <a:r>
              <a:rPr lang="en-US"/>
              <a:t>Click to edit Master subtitle style</a:t>
            </a:r>
          </a:p>
        </p:txBody>
      </p:sp>
      <p:sp>
        <p:nvSpPr>
          <p:cNvPr id="3078" name="Text Box 6"/>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9"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pic>
        <p:nvPicPr>
          <p:cNvPr id="10" name="Picture 11" descr="ISU LEFT white.eps"/>
          <p:cNvPicPr>
            <a:picLocks noChangeAspect="1"/>
          </p:cNvPicPr>
          <p:nvPr userDrawn="1"/>
        </p:nvPicPr>
        <p:blipFill>
          <a:blip r:embed="rId2"/>
          <a:srcRect b="38235"/>
          <a:stretch>
            <a:fillRect/>
          </a:stretch>
        </p:blipFill>
        <p:spPr bwMode="auto">
          <a:xfrm>
            <a:off x="533400" y="830263"/>
            <a:ext cx="4724400" cy="388937"/>
          </a:xfrm>
          <a:prstGeom prst="rect">
            <a:avLst/>
          </a:prstGeom>
          <a:noFill/>
          <a:ln w="9525">
            <a:noFill/>
            <a:miter lim="800000"/>
            <a:headEnd/>
            <a:tailEnd/>
          </a:ln>
        </p:spPr>
      </p:pic>
      <p:sp>
        <p:nvSpPr>
          <p:cNvPr id="3" name="Text Placeholder 2"/>
          <p:cNvSpPr>
            <a:spLocks noGrp="1"/>
          </p:cNvSpPr>
          <p:nvPr>
            <p:ph type="body" sz="quarter" idx="10" hasCustomPrompt="1"/>
          </p:nvPr>
        </p:nvSpPr>
        <p:spPr>
          <a:xfrm>
            <a:off x="468313" y="1295400"/>
            <a:ext cx="3657600" cy="457200"/>
          </a:xfrm>
        </p:spPr>
        <p:txBody>
          <a:bodyPr/>
          <a:lstStyle>
            <a:lvl1pPr marL="0" indent="0">
              <a:buNone/>
              <a:defRPr sz="1600" b="1" i="0" baseline="0">
                <a:solidFill>
                  <a:schemeClr val="bg1"/>
                </a:solidFill>
                <a:latin typeface="Univers 65" charset="0"/>
                <a:ea typeface="Univers 65" charset="0"/>
                <a:cs typeface="Univers 65" charset="0"/>
              </a:defRPr>
            </a:lvl1pPr>
          </a:lstStyle>
          <a:p>
            <a:pPr lvl="0"/>
            <a:r>
              <a:rPr lang="en-US" dirty="0"/>
              <a:t>Unit Name Goes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5" name="Text Placeholder 7"/>
          <p:cNvSpPr>
            <a:spLocks noGrp="1"/>
          </p:cNvSpPr>
          <p:nvPr>
            <p:ph type="body" sz="quarter" idx="10"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152400"/>
            <a:ext cx="200025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584835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5" name="Text Placeholder 7"/>
          <p:cNvSpPr>
            <a:spLocks noGrp="1"/>
          </p:cNvSpPr>
          <p:nvPr>
            <p:ph type="body" sz="quarter" idx="10"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43F93-9B38-734E-8F48-EEE8A4FE3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F8C71B-D46B-F044-A802-685112512F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ED520-A1C1-1841-B2DD-C35D328DF15D}"/>
              </a:ext>
            </a:extLst>
          </p:cNvPr>
          <p:cNvSpPr>
            <a:spLocks noGrp="1"/>
          </p:cNvSpPr>
          <p:nvPr>
            <p:ph type="dt" sz="half" idx="10"/>
          </p:nvPr>
        </p:nvSpPr>
        <p:spPr/>
        <p:txBody>
          <a:bodyPr/>
          <a:lstStyle/>
          <a:p>
            <a:fld id="{4AA54B23-0CD7-CE4F-9F5B-1E51FE70A891}" type="datetimeFigureOut">
              <a:rPr lang="en-US" smtClean="0"/>
              <a:t>12/10/19</a:t>
            </a:fld>
            <a:endParaRPr lang="en-US"/>
          </a:p>
        </p:txBody>
      </p:sp>
      <p:sp>
        <p:nvSpPr>
          <p:cNvPr id="5" name="Footer Placeholder 4">
            <a:extLst>
              <a:ext uri="{FF2B5EF4-FFF2-40B4-BE49-F238E27FC236}">
                <a16:creationId xmlns:a16="http://schemas.microsoft.com/office/drawing/2014/main" id="{BDAD32E9-A3F8-1D48-A7B5-F96453693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2FC88-5EFE-0644-B90A-CD7E0A7B61E9}"/>
              </a:ext>
            </a:extLst>
          </p:cNvPr>
          <p:cNvSpPr>
            <a:spLocks noGrp="1"/>
          </p:cNvSpPr>
          <p:nvPr>
            <p:ph type="sldNum" sz="quarter" idx="12"/>
          </p:nvPr>
        </p:nvSpPr>
        <p:spPr/>
        <p:txBody>
          <a:bodyPr/>
          <a:lstStyle/>
          <a:p>
            <a:fld id="{EA6A8F3E-52E8-9148-8838-D7973CE05F6F}" type="slidenum">
              <a:rPr lang="en-US" smtClean="0"/>
              <a:t>‹#›</a:t>
            </a:fld>
            <a:endParaRPr lang="en-US"/>
          </a:p>
        </p:txBody>
      </p:sp>
    </p:spTree>
    <p:extLst>
      <p:ext uri="{BB962C8B-B14F-4D97-AF65-F5344CB8AC3E}">
        <p14:creationId xmlns:p14="http://schemas.microsoft.com/office/powerpoint/2010/main" val="257959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rgbClr val="C8102E"/>
              </a:buClr>
              <a:defRPr/>
            </a:lvl1pPr>
            <a:lvl2pPr>
              <a:buClr>
                <a:srgbClr val="C8102E"/>
              </a:buClr>
              <a:defRPr/>
            </a:lvl2pPr>
            <a:lvl3pPr>
              <a:buClr>
                <a:srgbClr val="C8102E"/>
              </a:buClr>
              <a:defRPr/>
            </a:lvl3pPr>
            <a:lvl4pPr>
              <a:buClr>
                <a:srgbClr val="C8102E"/>
              </a:buClr>
              <a:defRPr/>
            </a:lvl4pPr>
            <a:lvl5pPr>
              <a:buClr>
                <a:srgbClr val="C8102E"/>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8" name="Text Placeholder 7"/>
          <p:cNvSpPr>
            <a:spLocks noGrp="1"/>
          </p:cNvSpPr>
          <p:nvPr>
            <p:ph type="body" sz="quarter" idx="10"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5" name="Text Placeholder 7"/>
          <p:cNvSpPr>
            <a:spLocks noGrp="1"/>
          </p:cNvSpPr>
          <p:nvPr>
            <p:ph type="body" sz="quarter" idx="10"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0668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0668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7" name="Text Placeholder 7"/>
          <p:cNvSpPr>
            <a:spLocks noGrp="1"/>
          </p:cNvSpPr>
          <p:nvPr>
            <p:ph type="body" sz="quarter" idx="10"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8" name="Text Placeholder 7"/>
          <p:cNvSpPr>
            <a:spLocks noGrp="1"/>
          </p:cNvSpPr>
          <p:nvPr>
            <p:ph type="body" sz="quarter" idx="11"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4" name="Text Placeholder 7"/>
          <p:cNvSpPr>
            <a:spLocks noGrp="1"/>
          </p:cNvSpPr>
          <p:nvPr>
            <p:ph type="body" sz="quarter" idx="10"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3" name="Text Placeholder 7"/>
          <p:cNvSpPr>
            <a:spLocks noGrp="1"/>
          </p:cNvSpPr>
          <p:nvPr>
            <p:ph type="body" sz="quarter" idx="10"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6" name="Text Placeholder 7"/>
          <p:cNvSpPr>
            <a:spLocks noGrp="1"/>
          </p:cNvSpPr>
          <p:nvPr>
            <p:ph type="body" sz="quarter" idx="10"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6" name="Text Placeholder 7"/>
          <p:cNvSpPr>
            <a:spLocks noGrp="1"/>
          </p:cNvSpPr>
          <p:nvPr>
            <p:ph type="body" sz="quarter" idx="10" hasCustomPrompt="1"/>
          </p:nvPr>
        </p:nvSpPr>
        <p:spPr>
          <a:xfrm>
            <a:off x="6324600" y="6324600"/>
            <a:ext cx="24384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ChangeArrowheads="1"/>
          </p:cNvSpPr>
          <p:nvPr userDrawn="1"/>
        </p:nvSpPr>
        <p:spPr bwMode="auto">
          <a:xfrm>
            <a:off x="0" y="6096000"/>
            <a:ext cx="9144000" cy="762000"/>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a:p>
        </p:txBody>
      </p:sp>
      <p:sp>
        <p:nvSpPr>
          <p:cNvPr id="1026" name="Rectangle 2"/>
          <p:cNvSpPr>
            <a:spLocks noGrp="1" noChangeArrowheads="1"/>
          </p:cNvSpPr>
          <p:nvPr>
            <p:ph type="title"/>
          </p:nvPr>
        </p:nvSpPr>
        <p:spPr bwMode="auto">
          <a:xfrm>
            <a:off x="457200" y="1524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838200" y="1066800"/>
            <a:ext cx="76200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5" name="Text Box 11"/>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9" name="Slide Number Placeholder 5"/>
          <p:cNvSpPr>
            <a:spLocks noGrp="1"/>
          </p:cNvSpPr>
          <p:nvPr>
            <p:ph type="sldNum" sz="quarter" idx="4"/>
          </p:nvPr>
        </p:nvSpPr>
        <p:spPr>
          <a:xfrm>
            <a:off x="6553200" y="5715000"/>
            <a:ext cx="2133600" cy="365125"/>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pic>
        <p:nvPicPr>
          <p:cNvPr id="12" name="Picture 11" descr="ISU LEFT white.eps"/>
          <p:cNvPicPr>
            <a:picLocks noChangeAspect="1"/>
          </p:cNvPicPr>
          <p:nvPr userDrawn="1"/>
        </p:nvPicPr>
        <p:blipFill>
          <a:blip r:embed="rId14"/>
          <a:srcRect b="38235"/>
          <a:stretch>
            <a:fillRect/>
          </a:stretch>
        </p:blipFill>
        <p:spPr bwMode="auto">
          <a:xfrm>
            <a:off x="533400" y="6365927"/>
            <a:ext cx="3200400" cy="263473"/>
          </a:xfrm>
          <a:prstGeom prst="rect">
            <a:avLst/>
          </a:prstGeom>
          <a:noFill/>
          <a:ln w="9525">
            <a:noFill/>
            <a:miter lim="800000"/>
            <a:headEnd/>
            <a:tailEnd/>
          </a:ln>
        </p:spPr>
      </p:pic>
      <p:sp>
        <p:nvSpPr>
          <p:cNvPr id="6" name="Footer Placeholder 5"/>
          <p:cNvSpPr>
            <a:spLocks noGrp="1"/>
          </p:cNvSpPr>
          <p:nvPr>
            <p:ph type="ftr" sz="quarter" idx="3"/>
          </p:nvPr>
        </p:nvSpPr>
        <p:spPr>
          <a:xfrm>
            <a:off x="5715000" y="6315100"/>
            <a:ext cx="3086100" cy="365125"/>
          </a:xfrm>
          <a:prstGeom prst="rect">
            <a:avLst/>
          </a:prstGeom>
        </p:spPr>
        <p:txBody>
          <a:bodyPr vert="horz" lIns="91440" tIns="45720" rIns="91440" bIns="45720" rtlCol="0" anchor="ctr"/>
          <a:lstStyle>
            <a:lvl1pPr algn="ctr">
              <a:defRPr sz="1600" b="1" i="0">
                <a:solidFill>
                  <a:schemeClr val="bg1"/>
                </a:solidFill>
                <a:latin typeface="Univers 65" charset="0"/>
                <a:ea typeface="Univers 65" charset="0"/>
                <a:cs typeface="Univers 65" charset="0"/>
              </a:defRPr>
            </a:lvl1pPr>
          </a:lstStyle>
          <a:p>
            <a:pPr algn="r"/>
            <a:r>
              <a:rPr lang="en-US" dirty="0"/>
              <a:t>Unit Name Goes Here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fontAlgn="base">
        <a:spcBef>
          <a:spcPct val="0"/>
        </a:spcBef>
        <a:spcAft>
          <a:spcPct val="0"/>
        </a:spcAft>
        <a:defRPr sz="3500">
          <a:solidFill>
            <a:srgbClr val="C8102E"/>
          </a:solidFill>
          <a:latin typeface="+mj-lt"/>
          <a:ea typeface="+mj-ea"/>
          <a:cs typeface="+mj-cs"/>
        </a:defRPr>
      </a:lvl1pPr>
      <a:lvl2pPr algn="l" rtl="0" fontAlgn="base">
        <a:spcBef>
          <a:spcPct val="0"/>
        </a:spcBef>
        <a:spcAft>
          <a:spcPct val="0"/>
        </a:spcAft>
        <a:defRPr sz="3500">
          <a:solidFill>
            <a:srgbClr val="CE1126"/>
          </a:solidFill>
          <a:latin typeface="Univers 67 CondensedBold" charset="0"/>
        </a:defRPr>
      </a:lvl2pPr>
      <a:lvl3pPr algn="l" rtl="0" fontAlgn="base">
        <a:spcBef>
          <a:spcPct val="0"/>
        </a:spcBef>
        <a:spcAft>
          <a:spcPct val="0"/>
        </a:spcAft>
        <a:defRPr sz="3500">
          <a:solidFill>
            <a:srgbClr val="CE1126"/>
          </a:solidFill>
          <a:latin typeface="Univers 67 CondensedBold" charset="0"/>
        </a:defRPr>
      </a:lvl3pPr>
      <a:lvl4pPr algn="l" rtl="0" fontAlgn="base">
        <a:spcBef>
          <a:spcPct val="0"/>
        </a:spcBef>
        <a:spcAft>
          <a:spcPct val="0"/>
        </a:spcAft>
        <a:defRPr sz="3500">
          <a:solidFill>
            <a:srgbClr val="CE1126"/>
          </a:solidFill>
          <a:latin typeface="Univers 67 CondensedBold" charset="0"/>
        </a:defRPr>
      </a:lvl4pPr>
      <a:lvl5pPr algn="l" rtl="0" fontAlgn="base">
        <a:spcBef>
          <a:spcPct val="0"/>
        </a:spcBef>
        <a:spcAft>
          <a:spcPct val="0"/>
        </a:spcAft>
        <a:defRPr sz="3500">
          <a:solidFill>
            <a:srgbClr val="CE1126"/>
          </a:solidFill>
          <a:latin typeface="Univers 67 CondensedBold" charset="0"/>
        </a:defRPr>
      </a:lvl5pPr>
      <a:lvl6pPr marL="457200" algn="l" rtl="0" fontAlgn="base">
        <a:spcBef>
          <a:spcPct val="0"/>
        </a:spcBef>
        <a:spcAft>
          <a:spcPct val="0"/>
        </a:spcAft>
        <a:defRPr sz="3500">
          <a:solidFill>
            <a:srgbClr val="CE1126"/>
          </a:solidFill>
          <a:latin typeface="Univers 67 CondensedBold" charset="0"/>
        </a:defRPr>
      </a:lvl6pPr>
      <a:lvl7pPr marL="914400" algn="l" rtl="0" fontAlgn="base">
        <a:spcBef>
          <a:spcPct val="0"/>
        </a:spcBef>
        <a:spcAft>
          <a:spcPct val="0"/>
        </a:spcAft>
        <a:defRPr sz="3500">
          <a:solidFill>
            <a:srgbClr val="CE1126"/>
          </a:solidFill>
          <a:latin typeface="Univers 67 CondensedBold" charset="0"/>
        </a:defRPr>
      </a:lvl7pPr>
      <a:lvl8pPr marL="1371600" algn="l" rtl="0" fontAlgn="base">
        <a:spcBef>
          <a:spcPct val="0"/>
        </a:spcBef>
        <a:spcAft>
          <a:spcPct val="0"/>
        </a:spcAft>
        <a:defRPr sz="3500">
          <a:solidFill>
            <a:srgbClr val="CE1126"/>
          </a:solidFill>
          <a:latin typeface="Univers 67 CondensedBold" charset="0"/>
        </a:defRPr>
      </a:lvl8pPr>
      <a:lvl9pPr marL="1828800" algn="l" rtl="0" fontAlgn="base">
        <a:spcBef>
          <a:spcPct val="0"/>
        </a:spcBef>
        <a:spcAft>
          <a:spcPct val="0"/>
        </a:spcAft>
        <a:defRPr sz="3500">
          <a:solidFill>
            <a:srgbClr val="CE1126"/>
          </a:solidFill>
          <a:latin typeface="Univers 67 CondensedBold" charset="0"/>
        </a:defRPr>
      </a:lvl9pPr>
    </p:titleStyle>
    <p:bodyStyle>
      <a:lvl1pPr marL="342900" indent="-342900" algn="l" rtl="0" fontAlgn="base">
        <a:spcBef>
          <a:spcPct val="20000"/>
        </a:spcBef>
        <a:spcAft>
          <a:spcPct val="0"/>
        </a:spcAft>
        <a:buClr>
          <a:srgbClr val="CE1126"/>
        </a:buClr>
        <a:buSzPct val="80000"/>
        <a:buFont typeface="Times" charset="0"/>
        <a:buChar char="•"/>
        <a:defRPr sz="2600">
          <a:solidFill>
            <a:srgbClr val="6E6259"/>
          </a:solidFill>
          <a:latin typeface="+mn-lt"/>
          <a:ea typeface="+mn-ea"/>
          <a:cs typeface="+mn-cs"/>
        </a:defRPr>
      </a:lvl1pPr>
      <a:lvl2pPr marL="742950" indent="-28575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ncbi.nlm.nih.gov/pmc/articles/PMC4863231/figure/F1/" TargetMode="External"/><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BCB546X – Group Project Presentation</a:t>
            </a:r>
          </a:p>
        </p:txBody>
      </p:sp>
      <p:sp>
        <p:nvSpPr>
          <p:cNvPr id="3" name="Subtitle 2"/>
          <p:cNvSpPr>
            <a:spLocks noGrp="1"/>
          </p:cNvSpPr>
          <p:nvPr>
            <p:ph type="subTitle" idx="1"/>
          </p:nvPr>
        </p:nvSpPr>
        <p:spPr/>
        <p:txBody>
          <a:bodyPr/>
          <a:lstStyle/>
          <a:p>
            <a:r>
              <a:rPr lang="en-US" dirty="0"/>
              <a:t>Amy Pollpeter</a:t>
            </a:r>
          </a:p>
          <a:p>
            <a:r>
              <a:rPr lang="en-US" dirty="0"/>
              <a:t>Elena-</a:t>
            </a:r>
            <a:r>
              <a:rPr lang="en-US" dirty="0" err="1"/>
              <a:t>Qiuhan</a:t>
            </a:r>
            <a:r>
              <a:rPr lang="en-US" dirty="0"/>
              <a:t> Jiang</a:t>
            </a:r>
          </a:p>
          <a:p>
            <a:r>
              <a:rPr lang="en-US" dirty="0"/>
              <a:t>Kelby </a:t>
            </a:r>
            <a:r>
              <a:rPr lang="en-US" dirty="0" err="1"/>
              <a:t>Kies</a:t>
            </a:r>
            <a:r>
              <a:rPr lang="en-US" dirty="0"/>
              <a:t> Rocks</a:t>
            </a:r>
          </a:p>
          <a:p>
            <a:r>
              <a:rPr lang="en-US" dirty="0"/>
              <a:t>Zach Lozier</a:t>
            </a:r>
          </a:p>
        </p:txBody>
      </p:sp>
      <p:sp>
        <p:nvSpPr>
          <p:cNvPr id="4" name="Text Placeholder 3"/>
          <p:cNvSpPr>
            <a:spLocks noGrp="1"/>
          </p:cNvSpPr>
          <p:nvPr>
            <p:ph type="body" sz="quarter" idx="10"/>
          </p:nvPr>
        </p:nvSpPr>
        <p:spPr>
          <a:xfrm>
            <a:off x="468312" y="1295400"/>
            <a:ext cx="5551488" cy="457200"/>
          </a:xfrm>
        </p:spPr>
        <p:txBody>
          <a:bodyPr/>
          <a:lstStyle/>
          <a:p>
            <a:r>
              <a:rPr lang="en-US" dirty="0"/>
              <a:t>Department of Bioinformatics and Computational Biology</a:t>
            </a:r>
          </a:p>
        </p:txBody>
      </p:sp>
    </p:spTree>
    <p:extLst>
      <p:ext uri="{BB962C8B-B14F-4D97-AF65-F5344CB8AC3E}">
        <p14:creationId xmlns:p14="http://schemas.microsoft.com/office/powerpoint/2010/main" val="873354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36CBD81-4553-F84D-A584-B3EEC1CDD0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98" y="457200"/>
            <a:ext cx="9119102" cy="6689725"/>
          </a:xfrm>
          <a:prstGeom prst="rect">
            <a:avLst/>
          </a:prstGeom>
        </p:spPr>
      </p:pic>
      <p:sp>
        <p:nvSpPr>
          <p:cNvPr id="16" name="TextBox 15">
            <a:extLst>
              <a:ext uri="{FF2B5EF4-FFF2-40B4-BE49-F238E27FC236}">
                <a16:creationId xmlns:a16="http://schemas.microsoft.com/office/drawing/2014/main" id="{730504D3-50D8-C74F-AF86-3BBEFF26C542}"/>
              </a:ext>
            </a:extLst>
          </p:cNvPr>
          <p:cNvSpPr txBox="1"/>
          <p:nvPr/>
        </p:nvSpPr>
        <p:spPr>
          <a:xfrm>
            <a:off x="12448" y="2784350"/>
            <a:ext cx="715601" cy="738664"/>
          </a:xfrm>
          <a:prstGeom prst="rect">
            <a:avLst/>
          </a:prstGeom>
          <a:noFill/>
        </p:spPr>
        <p:txBody>
          <a:bodyPr wrap="square" rtlCol="0">
            <a:spAutoFit/>
          </a:bodyPr>
          <a:lstStyle/>
          <a:p>
            <a:r>
              <a:rPr lang="en-US" dirty="0">
                <a:solidFill>
                  <a:srgbClr val="C00000"/>
                </a:solidFill>
              </a:rPr>
              <a:t>5’</a:t>
            </a:r>
          </a:p>
          <a:p>
            <a:endParaRPr lang="en-US" sz="1800" dirty="0"/>
          </a:p>
        </p:txBody>
      </p:sp>
      <p:sp>
        <p:nvSpPr>
          <p:cNvPr id="17" name="TextBox 16">
            <a:extLst>
              <a:ext uri="{FF2B5EF4-FFF2-40B4-BE49-F238E27FC236}">
                <a16:creationId xmlns:a16="http://schemas.microsoft.com/office/drawing/2014/main" id="{C354F854-288A-444D-B978-843F444785E9}"/>
              </a:ext>
            </a:extLst>
          </p:cNvPr>
          <p:cNvSpPr txBox="1"/>
          <p:nvPr/>
        </p:nvSpPr>
        <p:spPr>
          <a:xfrm>
            <a:off x="8756913" y="2784350"/>
            <a:ext cx="715601" cy="830997"/>
          </a:xfrm>
          <a:prstGeom prst="rect">
            <a:avLst/>
          </a:prstGeom>
          <a:noFill/>
        </p:spPr>
        <p:txBody>
          <a:bodyPr wrap="square" rtlCol="0">
            <a:spAutoFit/>
          </a:bodyPr>
          <a:lstStyle/>
          <a:p>
            <a:r>
              <a:rPr lang="en-US" dirty="0">
                <a:solidFill>
                  <a:srgbClr val="C00000"/>
                </a:solidFill>
              </a:rPr>
              <a:t>3’</a:t>
            </a:r>
          </a:p>
          <a:p>
            <a:endParaRPr lang="en-US" dirty="0">
              <a:solidFill>
                <a:srgbClr val="FF0000"/>
              </a:solidFill>
            </a:endParaRPr>
          </a:p>
        </p:txBody>
      </p:sp>
      <p:sp>
        <p:nvSpPr>
          <p:cNvPr id="18" name="TextBox 17">
            <a:extLst>
              <a:ext uri="{FF2B5EF4-FFF2-40B4-BE49-F238E27FC236}">
                <a16:creationId xmlns:a16="http://schemas.microsoft.com/office/drawing/2014/main" id="{1DE58681-58B8-A84A-9596-9F6E7EEC88AE}"/>
              </a:ext>
            </a:extLst>
          </p:cNvPr>
          <p:cNvSpPr txBox="1"/>
          <p:nvPr/>
        </p:nvSpPr>
        <p:spPr>
          <a:xfrm>
            <a:off x="6310745" y="1725215"/>
            <a:ext cx="2514600" cy="584775"/>
          </a:xfrm>
          <a:prstGeom prst="rect">
            <a:avLst/>
          </a:prstGeom>
          <a:noFill/>
        </p:spPr>
        <p:txBody>
          <a:bodyPr wrap="square" rtlCol="0">
            <a:spAutoFit/>
          </a:bodyPr>
          <a:lstStyle/>
          <a:p>
            <a:r>
              <a:rPr lang="en-US" sz="1600" dirty="0">
                <a:solidFill>
                  <a:srgbClr val="922D54"/>
                </a:solidFill>
              </a:rPr>
              <a:t>Codon Code Aligner found 14 A’s at the 3’ end</a:t>
            </a:r>
          </a:p>
        </p:txBody>
      </p:sp>
      <p:sp>
        <p:nvSpPr>
          <p:cNvPr id="19" name="Text Placeholder 1">
            <a:extLst>
              <a:ext uri="{FF2B5EF4-FFF2-40B4-BE49-F238E27FC236}">
                <a16:creationId xmlns:a16="http://schemas.microsoft.com/office/drawing/2014/main" id="{CF5F33D3-6537-B545-9F7B-53829F546F64}"/>
              </a:ext>
            </a:extLst>
          </p:cNvPr>
          <p:cNvSpPr txBox="1">
            <a:spLocks/>
          </p:cNvSpPr>
          <p:nvPr/>
        </p:nvSpPr>
        <p:spPr>
          <a:xfrm>
            <a:off x="6324600" y="6324600"/>
            <a:ext cx="2438400" cy="381000"/>
          </a:xfr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endParaRPr lang="en-US" dirty="0"/>
          </a:p>
        </p:txBody>
      </p:sp>
      <p:sp>
        <p:nvSpPr>
          <p:cNvPr id="22" name="TextBox 21">
            <a:extLst>
              <a:ext uri="{FF2B5EF4-FFF2-40B4-BE49-F238E27FC236}">
                <a16:creationId xmlns:a16="http://schemas.microsoft.com/office/drawing/2014/main" id="{4A01F5F3-4BF4-4A42-BC41-B4D16E91EF02}"/>
              </a:ext>
            </a:extLst>
          </p:cNvPr>
          <p:cNvSpPr txBox="1"/>
          <p:nvPr/>
        </p:nvSpPr>
        <p:spPr>
          <a:xfrm>
            <a:off x="728049" y="2332072"/>
            <a:ext cx="2362200" cy="338554"/>
          </a:xfrm>
          <a:prstGeom prst="rect">
            <a:avLst/>
          </a:prstGeom>
          <a:noFill/>
        </p:spPr>
        <p:txBody>
          <a:bodyPr wrap="square" rtlCol="0">
            <a:spAutoFit/>
          </a:bodyPr>
          <a:lstStyle/>
          <a:p>
            <a:r>
              <a:rPr lang="en-US" sz="1600" dirty="0">
                <a:solidFill>
                  <a:srgbClr val="C00000"/>
                </a:solidFill>
              </a:rPr>
              <a:t>Combined PMV Contig</a:t>
            </a:r>
          </a:p>
        </p:txBody>
      </p:sp>
      <p:sp>
        <p:nvSpPr>
          <p:cNvPr id="2" name="Rectangle 1">
            <a:extLst>
              <a:ext uri="{FF2B5EF4-FFF2-40B4-BE49-F238E27FC236}">
                <a16:creationId xmlns:a16="http://schemas.microsoft.com/office/drawing/2014/main" id="{5E4C3CB6-6386-634A-9D4A-2EED6A71FBFA}"/>
              </a:ext>
            </a:extLst>
          </p:cNvPr>
          <p:cNvSpPr/>
          <p:nvPr/>
        </p:nvSpPr>
        <p:spPr>
          <a:xfrm>
            <a:off x="728049" y="3904014"/>
            <a:ext cx="2308261" cy="338554"/>
          </a:xfrm>
          <a:prstGeom prst="rect">
            <a:avLst/>
          </a:prstGeom>
        </p:spPr>
        <p:txBody>
          <a:bodyPr wrap="none">
            <a:spAutoFit/>
          </a:bodyPr>
          <a:lstStyle/>
          <a:p>
            <a:r>
              <a:rPr lang="en-US" sz="1600" dirty="0">
                <a:solidFill>
                  <a:srgbClr val="922D54"/>
                </a:solidFill>
              </a:rPr>
              <a:t>PMV Reference Genome </a:t>
            </a:r>
          </a:p>
        </p:txBody>
      </p:sp>
      <p:sp>
        <p:nvSpPr>
          <p:cNvPr id="14" name="Title 1">
            <a:extLst>
              <a:ext uri="{FF2B5EF4-FFF2-40B4-BE49-F238E27FC236}">
                <a16:creationId xmlns:a16="http://schemas.microsoft.com/office/drawing/2014/main" id="{4BC6D479-BFE4-4747-89EF-B57A2F6758CD}"/>
              </a:ext>
            </a:extLst>
          </p:cNvPr>
          <p:cNvSpPr txBox="1">
            <a:spLocks/>
          </p:cNvSpPr>
          <p:nvPr/>
        </p:nvSpPr>
        <p:spPr>
          <a:xfrm>
            <a:off x="457200" y="152400"/>
            <a:ext cx="7772400" cy="1143000"/>
          </a:xfrm>
          <a:prstGeom prst="rect">
            <a:avLst/>
          </a:prstGeom>
        </p:spPr>
        <p:txBody>
          <a:bodyPr/>
          <a:lstStyle>
            <a:lvl1pPr algn="l" rtl="0" fontAlgn="base">
              <a:spcBef>
                <a:spcPct val="0"/>
              </a:spcBef>
              <a:spcAft>
                <a:spcPct val="0"/>
              </a:spcAft>
              <a:defRPr sz="3500">
                <a:solidFill>
                  <a:srgbClr val="C8102E"/>
                </a:solidFill>
                <a:latin typeface="+mj-lt"/>
                <a:ea typeface="+mj-ea"/>
                <a:cs typeface="+mj-cs"/>
              </a:defRPr>
            </a:lvl1pPr>
            <a:lvl2pPr algn="l" rtl="0" fontAlgn="base">
              <a:spcBef>
                <a:spcPct val="0"/>
              </a:spcBef>
              <a:spcAft>
                <a:spcPct val="0"/>
              </a:spcAft>
              <a:defRPr sz="3500">
                <a:solidFill>
                  <a:srgbClr val="CE1126"/>
                </a:solidFill>
                <a:latin typeface="Univers 67 CondensedBold" charset="0"/>
              </a:defRPr>
            </a:lvl2pPr>
            <a:lvl3pPr algn="l" rtl="0" fontAlgn="base">
              <a:spcBef>
                <a:spcPct val="0"/>
              </a:spcBef>
              <a:spcAft>
                <a:spcPct val="0"/>
              </a:spcAft>
              <a:defRPr sz="3500">
                <a:solidFill>
                  <a:srgbClr val="CE1126"/>
                </a:solidFill>
                <a:latin typeface="Univers 67 CondensedBold" charset="0"/>
              </a:defRPr>
            </a:lvl3pPr>
            <a:lvl4pPr algn="l" rtl="0" fontAlgn="base">
              <a:spcBef>
                <a:spcPct val="0"/>
              </a:spcBef>
              <a:spcAft>
                <a:spcPct val="0"/>
              </a:spcAft>
              <a:defRPr sz="3500">
                <a:solidFill>
                  <a:srgbClr val="CE1126"/>
                </a:solidFill>
                <a:latin typeface="Univers 67 CondensedBold" charset="0"/>
              </a:defRPr>
            </a:lvl4pPr>
            <a:lvl5pPr algn="l" rtl="0" fontAlgn="base">
              <a:spcBef>
                <a:spcPct val="0"/>
              </a:spcBef>
              <a:spcAft>
                <a:spcPct val="0"/>
              </a:spcAft>
              <a:defRPr sz="3500">
                <a:solidFill>
                  <a:srgbClr val="CE1126"/>
                </a:solidFill>
                <a:latin typeface="Univers 67 CondensedBold" charset="0"/>
              </a:defRPr>
            </a:lvl5pPr>
            <a:lvl6pPr marL="457200" algn="l" rtl="0" fontAlgn="base">
              <a:spcBef>
                <a:spcPct val="0"/>
              </a:spcBef>
              <a:spcAft>
                <a:spcPct val="0"/>
              </a:spcAft>
              <a:defRPr sz="3500">
                <a:solidFill>
                  <a:srgbClr val="CE1126"/>
                </a:solidFill>
                <a:latin typeface="Univers 67 CondensedBold" charset="0"/>
              </a:defRPr>
            </a:lvl6pPr>
            <a:lvl7pPr marL="914400" algn="l" rtl="0" fontAlgn="base">
              <a:spcBef>
                <a:spcPct val="0"/>
              </a:spcBef>
              <a:spcAft>
                <a:spcPct val="0"/>
              </a:spcAft>
              <a:defRPr sz="3500">
                <a:solidFill>
                  <a:srgbClr val="CE1126"/>
                </a:solidFill>
                <a:latin typeface="Univers 67 CondensedBold" charset="0"/>
              </a:defRPr>
            </a:lvl7pPr>
            <a:lvl8pPr marL="1371600" algn="l" rtl="0" fontAlgn="base">
              <a:spcBef>
                <a:spcPct val="0"/>
              </a:spcBef>
              <a:spcAft>
                <a:spcPct val="0"/>
              </a:spcAft>
              <a:defRPr sz="3500">
                <a:solidFill>
                  <a:srgbClr val="CE1126"/>
                </a:solidFill>
                <a:latin typeface="Univers 67 CondensedBold" charset="0"/>
              </a:defRPr>
            </a:lvl8pPr>
            <a:lvl9pPr marL="1828800" algn="l" rtl="0" fontAlgn="base">
              <a:spcBef>
                <a:spcPct val="0"/>
              </a:spcBef>
              <a:spcAft>
                <a:spcPct val="0"/>
              </a:spcAft>
              <a:defRPr sz="3500">
                <a:solidFill>
                  <a:srgbClr val="CE1126"/>
                </a:solidFill>
                <a:latin typeface="Univers 67 CondensedBold" charset="0"/>
              </a:defRPr>
            </a:lvl9pPr>
          </a:lstStyle>
          <a:p>
            <a:pPr algn="ctr" eaLnBrk="1" hangingPunct="1"/>
            <a:r>
              <a:rPr lang="en-US" kern="0" dirty="0"/>
              <a:t>Pairwise Alignment</a:t>
            </a:r>
          </a:p>
        </p:txBody>
      </p:sp>
      <p:sp>
        <p:nvSpPr>
          <p:cNvPr id="20" name="Frame 19">
            <a:extLst>
              <a:ext uri="{FF2B5EF4-FFF2-40B4-BE49-F238E27FC236}">
                <a16:creationId xmlns:a16="http://schemas.microsoft.com/office/drawing/2014/main" id="{89F744C5-51D9-944C-89D7-916B852D5959}"/>
              </a:ext>
            </a:extLst>
          </p:cNvPr>
          <p:cNvSpPr/>
          <p:nvPr/>
        </p:nvSpPr>
        <p:spPr bwMode="auto">
          <a:xfrm>
            <a:off x="2137749" y="2849606"/>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Frame 20">
            <a:extLst>
              <a:ext uri="{FF2B5EF4-FFF2-40B4-BE49-F238E27FC236}">
                <a16:creationId xmlns:a16="http://schemas.microsoft.com/office/drawing/2014/main" id="{0387DAF6-D5CE-2041-A7D6-2791A2350F1E}"/>
              </a:ext>
            </a:extLst>
          </p:cNvPr>
          <p:cNvSpPr/>
          <p:nvPr/>
        </p:nvSpPr>
        <p:spPr bwMode="auto">
          <a:xfrm>
            <a:off x="3896496" y="2866253"/>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Frame 22">
            <a:extLst>
              <a:ext uri="{FF2B5EF4-FFF2-40B4-BE49-F238E27FC236}">
                <a16:creationId xmlns:a16="http://schemas.microsoft.com/office/drawing/2014/main" id="{1E5D2A23-019F-B44C-AAD5-34EBCB8620B8}"/>
              </a:ext>
            </a:extLst>
          </p:cNvPr>
          <p:cNvSpPr/>
          <p:nvPr/>
        </p:nvSpPr>
        <p:spPr bwMode="auto">
          <a:xfrm>
            <a:off x="5867400" y="2866253"/>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Frame 23">
            <a:extLst>
              <a:ext uri="{FF2B5EF4-FFF2-40B4-BE49-F238E27FC236}">
                <a16:creationId xmlns:a16="http://schemas.microsoft.com/office/drawing/2014/main" id="{4D530737-9AD9-6E4D-8CA7-9C558EAD8748}"/>
              </a:ext>
            </a:extLst>
          </p:cNvPr>
          <p:cNvSpPr/>
          <p:nvPr/>
        </p:nvSpPr>
        <p:spPr bwMode="auto">
          <a:xfrm>
            <a:off x="7391400" y="2866253"/>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Slide Number Placeholder 3">
            <a:extLst>
              <a:ext uri="{FF2B5EF4-FFF2-40B4-BE49-F238E27FC236}">
                <a16:creationId xmlns:a16="http://schemas.microsoft.com/office/drawing/2014/main" id="{670487AF-E564-1C41-826C-CCE2ABBE8647}"/>
              </a:ext>
            </a:extLst>
          </p:cNvPr>
          <p:cNvSpPr txBox="1">
            <a:spLocks/>
          </p:cNvSpPr>
          <p:nvPr/>
        </p:nvSpPr>
        <p:spPr>
          <a:xfrm>
            <a:off x="8305800" y="5715000"/>
            <a:ext cx="3810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endParaRPr lang="en-US" dirty="0"/>
          </a:p>
        </p:txBody>
      </p:sp>
      <p:sp>
        <p:nvSpPr>
          <p:cNvPr id="27" name="Slide Number Placeholder 3">
            <a:extLst>
              <a:ext uri="{FF2B5EF4-FFF2-40B4-BE49-F238E27FC236}">
                <a16:creationId xmlns:a16="http://schemas.microsoft.com/office/drawing/2014/main" id="{F686AE41-33E7-5D4B-82C7-F015B5A8364F}"/>
              </a:ext>
            </a:extLst>
          </p:cNvPr>
          <p:cNvSpPr txBox="1">
            <a:spLocks/>
          </p:cNvSpPr>
          <p:nvPr/>
        </p:nvSpPr>
        <p:spPr>
          <a:xfrm>
            <a:off x="8444345" y="5616510"/>
            <a:ext cx="3810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endParaRPr lang="en-US" dirty="0"/>
          </a:p>
        </p:txBody>
      </p:sp>
      <p:sp>
        <p:nvSpPr>
          <p:cNvPr id="28" name="Slide Number Placeholder 3">
            <a:extLst>
              <a:ext uri="{FF2B5EF4-FFF2-40B4-BE49-F238E27FC236}">
                <a16:creationId xmlns:a16="http://schemas.microsoft.com/office/drawing/2014/main" id="{43A32FC4-2B01-B446-B5A4-294FB4F814A3}"/>
              </a:ext>
            </a:extLst>
          </p:cNvPr>
          <p:cNvSpPr txBox="1">
            <a:spLocks/>
          </p:cNvSpPr>
          <p:nvPr/>
        </p:nvSpPr>
        <p:spPr>
          <a:xfrm>
            <a:off x="8458200" y="5867400"/>
            <a:ext cx="3810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endParaRPr lang="en-US" dirty="0"/>
          </a:p>
        </p:txBody>
      </p:sp>
      <p:sp>
        <p:nvSpPr>
          <p:cNvPr id="25" name="Text Placeholder 7">
            <a:extLst>
              <a:ext uri="{FF2B5EF4-FFF2-40B4-BE49-F238E27FC236}">
                <a16:creationId xmlns:a16="http://schemas.microsoft.com/office/drawing/2014/main" id="{25C2D007-109B-4143-9FD6-A6889E378B2A}"/>
              </a:ext>
            </a:extLst>
          </p:cNvPr>
          <p:cNvSpPr txBox="1">
            <a:spLocks/>
          </p:cNvSpPr>
          <p:nvPr/>
        </p:nvSpPr>
        <p:spPr>
          <a:xfrm>
            <a:off x="4267200" y="6324600"/>
            <a:ext cx="4495800" cy="381000"/>
          </a:xfr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sz="1800" dirty="0">
                <a:solidFill>
                  <a:schemeClr val="bg1"/>
                </a:solidFill>
              </a:rPr>
              <a:t>Bioinformatics and Computational Biology</a:t>
            </a:r>
          </a:p>
        </p:txBody>
      </p:sp>
      <p:sp>
        <p:nvSpPr>
          <p:cNvPr id="29" name="Slide Number Placeholder 3">
            <a:extLst>
              <a:ext uri="{FF2B5EF4-FFF2-40B4-BE49-F238E27FC236}">
                <a16:creationId xmlns:a16="http://schemas.microsoft.com/office/drawing/2014/main" id="{586EC35C-A69E-4C78-82D9-F5C8DC11B3D9}"/>
              </a:ext>
            </a:extLst>
          </p:cNvPr>
          <p:cNvSpPr txBox="1">
            <a:spLocks/>
          </p:cNvSpPr>
          <p:nvPr/>
        </p:nvSpPr>
        <p:spPr>
          <a:xfrm>
            <a:off x="6553200" y="5657079"/>
            <a:ext cx="21336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pPr algn="r"/>
            <a:fld id="{179A9A4E-4C82-4D44-9372-C31BB3818094}" type="slidenum">
              <a:rPr lang="en-US" sz="1200" smtClean="0">
                <a:solidFill>
                  <a:schemeClr val="bg1">
                    <a:lumMod val="65000"/>
                  </a:schemeClr>
                </a:solidFill>
              </a:rPr>
              <a:pPr algn="r"/>
              <a:t>10</a:t>
            </a:fld>
            <a:endParaRPr lang="en-US" sz="1200" dirty="0">
              <a:solidFill>
                <a:schemeClr val="bg1">
                  <a:lumMod val="65000"/>
                </a:schemeClr>
              </a:solidFill>
            </a:endParaRPr>
          </a:p>
        </p:txBody>
      </p:sp>
      <p:sp>
        <p:nvSpPr>
          <p:cNvPr id="30" name="Slide Number Placeholder 3">
            <a:extLst>
              <a:ext uri="{FF2B5EF4-FFF2-40B4-BE49-F238E27FC236}">
                <a16:creationId xmlns:a16="http://schemas.microsoft.com/office/drawing/2014/main" id="{78657A05-0E65-41F2-B1F6-75B474728D81}"/>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E</a:t>
            </a:r>
          </a:p>
        </p:txBody>
      </p:sp>
    </p:spTree>
    <p:extLst>
      <p:ext uri="{BB962C8B-B14F-4D97-AF65-F5344CB8AC3E}">
        <p14:creationId xmlns:p14="http://schemas.microsoft.com/office/powerpoint/2010/main" val="2046002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D3BD166-F35E-064C-839E-06447FBE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67170"/>
            <a:ext cx="9144000" cy="6086030"/>
          </a:xfrm>
          <a:prstGeom prst="rect">
            <a:avLst/>
          </a:prstGeom>
        </p:spPr>
      </p:pic>
      <p:sp>
        <p:nvSpPr>
          <p:cNvPr id="6" name="TextBox 5">
            <a:extLst>
              <a:ext uri="{FF2B5EF4-FFF2-40B4-BE49-F238E27FC236}">
                <a16:creationId xmlns:a16="http://schemas.microsoft.com/office/drawing/2014/main" id="{DB67D16B-21F1-7E4F-9894-9E4032102036}"/>
              </a:ext>
            </a:extLst>
          </p:cNvPr>
          <p:cNvSpPr txBox="1"/>
          <p:nvPr/>
        </p:nvSpPr>
        <p:spPr>
          <a:xfrm>
            <a:off x="-19101" y="2878722"/>
            <a:ext cx="752104" cy="461665"/>
          </a:xfrm>
          <a:prstGeom prst="rect">
            <a:avLst/>
          </a:prstGeom>
          <a:noFill/>
        </p:spPr>
        <p:txBody>
          <a:bodyPr wrap="square" rtlCol="0">
            <a:spAutoFit/>
          </a:bodyPr>
          <a:lstStyle/>
          <a:p>
            <a:r>
              <a:rPr lang="en-US" dirty="0">
                <a:solidFill>
                  <a:srgbClr val="C00000"/>
                </a:solidFill>
              </a:rPr>
              <a:t>5’</a:t>
            </a:r>
          </a:p>
        </p:txBody>
      </p:sp>
      <p:sp>
        <p:nvSpPr>
          <p:cNvPr id="7" name="Rectangle 6">
            <a:extLst>
              <a:ext uri="{FF2B5EF4-FFF2-40B4-BE49-F238E27FC236}">
                <a16:creationId xmlns:a16="http://schemas.microsoft.com/office/drawing/2014/main" id="{8860513C-5DEB-4242-9D03-C367410C9049}"/>
              </a:ext>
            </a:extLst>
          </p:cNvPr>
          <p:cNvSpPr/>
          <p:nvPr/>
        </p:nvSpPr>
        <p:spPr>
          <a:xfrm>
            <a:off x="8727586" y="2834735"/>
            <a:ext cx="441146" cy="461665"/>
          </a:xfrm>
          <a:prstGeom prst="rect">
            <a:avLst/>
          </a:prstGeom>
        </p:spPr>
        <p:txBody>
          <a:bodyPr wrap="none">
            <a:spAutoFit/>
          </a:bodyPr>
          <a:lstStyle/>
          <a:p>
            <a:r>
              <a:rPr lang="en-US" dirty="0">
                <a:solidFill>
                  <a:srgbClr val="C00000"/>
                </a:solidFill>
              </a:rPr>
              <a:t>3’</a:t>
            </a:r>
          </a:p>
        </p:txBody>
      </p:sp>
      <p:sp>
        <p:nvSpPr>
          <p:cNvPr id="9" name="Frame 8">
            <a:extLst>
              <a:ext uri="{FF2B5EF4-FFF2-40B4-BE49-F238E27FC236}">
                <a16:creationId xmlns:a16="http://schemas.microsoft.com/office/drawing/2014/main" id="{EE71ECC8-107C-5643-8234-78BC91619645}"/>
              </a:ext>
            </a:extLst>
          </p:cNvPr>
          <p:cNvSpPr/>
          <p:nvPr/>
        </p:nvSpPr>
        <p:spPr bwMode="auto">
          <a:xfrm>
            <a:off x="761739" y="2878722"/>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Frame 10">
            <a:extLst>
              <a:ext uri="{FF2B5EF4-FFF2-40B4-BE49-F238E27FC236}">
                <a16:creationId xmlns:a16="http://schemas.microsoft.com/office/drawing/2014/main" id="{D2940C27-E422-1D40-BB2E-A441C5AAC9DB}"/>
              </a:ext>
            </a:extLst>
          </p:cNvPr>
          <p:cNvSpPr/>
          <p:nvPr/>
        </p:nvSpPr>
        <p:spPr bwMode="auto">
          <a:xfrm>
            <a:off x="1373639" y="2878722"/>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Frame 11">
            <a:extLst>
              <a:ext uri="{FF2B5EF4-FFF2-40B4-BE49-F238E27FC236}">
                <a16:creationId xmlns:a16="http://schemas.microsoft.com/office/drawing/2014/main" id="{7A295B91-BB68-C54A-A5BA-3ED5740BC0FC}"/>
              </a:ext>
            </a:extLst>
          </p:cNvPr>
          <p:cNvSpPr/>
          <p:nvPr/>
        </p:nvSpPr>
        <p:spPr bwMode="auto">
          <a:xfrm>
            <a:off x="1974728" y="2870404"/>
            <a:ext cx="76201"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Frame 12">
            <a:extLst>
              <a:ext uri="{FF2B5EF4-FFF2-40B4-BE49-F238E27FC236}">
                <a16:creationId xmlns:a16="http://schemas.microsoft.com/office/drawing/2014/main" id="{025C92B5-7733-1745-8653-E3A4F5E5BE93}"/>
              </a:ext>
            </a:extLst>
          </p:cNvPr>
          <p:cNvSpPr/>
          <p:nvPr/>
        </p:nvSpPr>
        <p:spPr bwMode="auto">
          <a:xfrm>
            <a:off x="2421338" y="2870404"/>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Frame 13">
            <a:extLst>
              <a:ext uri="{FF2B5EF4-FFF2-40B4-BE49-F238E27FC236}">
                <a16:creationId xmlns:a16="http://schemas.microsoft.com/office/drawing/2014/main" id="{648E0F54-5619-064B-B580-E6AD6530C084}"/>
              </a:ext>
            </a:extLst>
          </p:cNvPr>
          <p:cNvSpPr/>
          <p:nvPr/>
        </p:nvSpPr>
        <p:spPr bwMode="auto">
          <a:xfrm>
            <a:off x="2781300" y="2870404"/>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Frame 14">
            <a:extLst>
              <a:ext uri="{FF2B5EF4-FFF2-40B4-BE49-F238E27FC236}">
                <a16:creationId xmlns:a16="http://schemas.microsoft.com/office/drawing/2014/main" id="{27ECCAB5-75C0-5D44-923F-C3A88ECBDEF3}"/>
              </a:ext>
            </a:extLst>
          </p:cNvPr>
          <p:cNvSpPr/>
          <p:nvPr/>
        </p:nvSpPr>
        <p:spPr bwMode="auto">
          <a:xfrm>
            <a:off x="3116492" y="2870404"/>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6" name="Frame 15">
            <a:extLst>
              <a:ext uri="{FF2B5EF4-FFF2-40B4-BE49-F238E27FC236}">
                <a16:creationId xmlns:a16="http://schemas.microsoft.com/office/drawing/2014/main" id="{C28BFC9E-63F0-624E-8062-C8131E4FE0D5}"/>
              </a:ext>
            </a:extLst>
          </p:cNvPr>
          <p:cNvSpPr/>
          <p:nvPr/>
        </p:nvSpPr>
        <p:spPr bwMode="auto">
          <a:xfrm>
            <a:off x="4220300" y="2866952"/>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Frame 17">
            <a:extLst>
              <a:ext uri="{FF2B5EF4-FFF2-40B4-BE49-F238E27FC236}">
                <a16:creationId xmlns:a16="http://schemas.microsoft.com/office/drawing/2014/main" id="{09D74050-727C-6D46-B4A0-67B82D2FAFDF}"/>
              </a:ext>
            </a:extLst>
          </p:cNvPr>
          <p:cNvSpPr/>
          <p:nvPr/>
        </p:nvSpPr>
        <p:spPr bwMode="auto">
          <a:xfrm>
            <a:off x="5282930" y="2866838"/>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Frame 18">
            <a:extLst>
              <a:ext uri="{FF2B5EF4-FFF2-40B4-BE49-F238E27FC236}">
                <a16:creationId xmlns:a16="http://schemas.microsoft.com/office/drawing/2014/main" id="{0A9B8836-7696-EC4A-90C2-170A881A5409}"/>
              </a:ext>
            </a:extLst>
          </p:cNvPr>
          <p:cNvSpPr/>
          <p:nvPr/>
        </p:nvSpPr>
        <p:spPr bwMode="auto">
          <a:xfrm>
            <a:off x="7885529" y="2842648"/>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a:extLst>
              <a:ext uri="{FF2B5EF4-FFF2-40B4-BE49-F238E27FC236}">
                <a16:creationId xmlns:a16="http://schemas.microsoft.com/office/drawing/2014/main" id="{88914935-E155-B143-9592-CAA38761C6B2}"/>
              </a:ext>
            </a:extLst>
          </p:cNvPr>
          <p:cNvSpPr txBox="1"/>
          <p:nvPr/>
        </p:nvSpPr>
        <p:spPr>
          <a:xfrm>
            <a:off x="685800" y="2292466"/>
            <a:ext cx="3057925" cy="338554"/>
          </a:xfrm>
          <a:prstGeom prst="rect">
            <a:avLst/>
          </a:prstGeom>
          <a:noFill/>
        </p:spPr>
        <p:txBody>
          <a:bodyPr wrap="square" rtlCol="0">
            <a:spAutoFit/>
          </a:bodyPr>
          <a:lstStyle/>
          <a:p>
            <a:r>
              <a:rPr lang="en-US" sz="1600" dirty="0">
                <a:solidFill>
                  <a:srgbClr val="C00000"/>
                </a:solidFill>
              </a:rPr>
              <a:t>Combined SPMV contig</a:t>
            </a:r>
          </a:p>
        </p:txBody>
      </p:sp>
      <p:sp>
        <p:nvSpPr>
          <p:cNvPr id="25" name="TextBox 24">
            <a:extLst>
              <a:ext uri="{FF2B5EF4-FFF2-40B4-BE49-F238E27FC236}">
                <a16:creationId xmlns:a16="http://schemas.microsoft.com/office/drawing/2014/main" id="{EAC2E77F-0AF1-0547-AF1F-E08C6FE81230}"/>
              </a:ext>
            </a:extLst>
          </p:cNvPr>
          <p:cNvSpPr txBox="1"/>
          <p:nvPr/>
        </p:nvSpPr>
        <p:spPr>
          <a:xfrm>
            <a:off x="685800" y="3860179"/>
            <a:ext cx="2514600" cy="338554"/>
          </a:xfrm>
          <a:prstGeom prst="rect">
            <a:avLst/>
          </a:prstGeom>
          <a:noFill/>
        </p:spPr>
        <p:txBody>
          <a:bodyPr wrap="square" rtlCol="0">
            <a:spAutoFit/>
          </a:bodyPr>
          <a:lstStyle/>
          <a:p>
            <a:r>
              <a:rPr lang="en-US" sz="1600" dirty="0">
                <a:solidFill>
                  <a:srgbClr val="922D54"/>
                </a:solidFill>
              </a:rPr>
              <a:t>SPMV Reference Genome </a:t>
            </a:r>
          </a:p>
        </p:txBody>
      </p:sp>
      <p:sp>
        <p:nvSpPr>
          <p:cNvPr id="26" name="TextBox 25">
            <a:extLst>
              <a:ext uri="{FF2B5EF4-FFF2-40B4-BE49-F238E27FC236}">
                <a16:creationId xmlns:a16="http://schemas.microsoft.com/office/drawing/2014/main" id="{1C84F0BF-2266-4A48-9A8F-3876E56D2AF7}"/>
              </a:ext>
            </a:extLst>
          </p:cNvPr>
          <p:cNvSpPr txBox="1"/>
          <p:nvPr/>
        </p:nvSpPr>
        <p:spPr>
          <a:xfrm>
            <a:off x="6310745" y="1725215"/>
            <a:ext cx="2514600" cy="584775"/>
          </a:xfrm>
          <a:prstGeom prst="rect">
            <a:avLst/>
          </a:prstGeom>
          <a:noFill/>
        </p:spPr>
        <p:txBody>
          <a:bodyPr wrap="square" rtlCol="0">
            <a:spAutoFit/>
          </a:bodyPr>
          <a:lstStyle/>
          <a:p>
            <a:r>
              <a:rPr lang="en-US" sz="1600" dirty="0">
                <a:solidFill>
                  <a:srgbClr val="922D54"/>
                </a:solidFill>
              </a:rPr>
              <a:t>Codon Code Aligner found 0 A’s at the 3’ end</a:t>
            </a:r>
          </a:p>
        </p:txBody>
      </p:sp>
      <p:sp>
        <p:nvSpPr>
          <p:cNvPr id="20" name="Title 1">
            <a:extLst>
              <a:ext uri="{FF2B5EF4-FFF2-40B4-BE49-F238E27FC236}">
                <a16:creationId xmlns:a16="http://schemas.microsoft.com/office/drawing/2014/main" id="{3F167F63-F117-4C4B-B946-68C35A75F52B}"/>
              </a:ext>
            </a:extLst>
          </p:cNvPr>
          <p:cNvSpPr txBox="1">
            <a:spLocks/>
          </p:cNvSpPr>
          <p:nvPr/>
        </p:nvSpPr>
        <p:spPr>
          <a:xfrm>
            <a:off x="457200" y="152400"/>
            <a:ext cx="7772400" cy="1143000"/>
          </a:xfrm>
          <a:prstGeom prst="rect">
            <a:avLst/>
          </a:prstGeom>
        </p:spPr>
        <p:txBody>
          <a:bodyPr/>
          <a:lstStyle>
            <a:lvl1pPr algn="l" rtl="0" fontAlgn="base">
              <a:spcBef>
                <a:spcPct val="0"/>
              </a:spcBef>
              <a:spcAft>
                <a:spcPct val="0"/>
              </a:spcAft>
              <a:defRPr sz="3500">
                <a:solidFill>
                  <a:srgbClr val="C8102E"/>
                </a:solidFill>
                <a:latin typeface="+mj-lt"/>
                <a:ea typeface="+mj-ea"/>
                <a:cs typeface="+mj-cs"/>
              </a:defRPr>
            </a:lvl1pPr>
            <a:lvl2pPr algn="l" rtl="0" fontAlgn="base">
              <a:spcBef>
                <a:spcPct val="0"/>
              </a:spcBef>
              <a:spcAft>
                <a:spcPct val="0"/>
              </a:spcAft>
              <a:defRPr sz="3500">
                <a:solidFill>
                  <a:srgbClr val="CE1126"/>
                </a:solidFill>
                <a:latin typeface="Univers 67 CondensedBold" charset="0"/>
              </a:defRPr>
            </a:lvl2pPr>
            <a:lvl3pPr algn="l" rtl="0" fontAlgn="base">
              <a:spcBef>
                <a:spcPct val="0"/>
              </a:spcBef>
              <a:spcAft>
                <a:spcPct val="0"/>
              </a:spcAft>
              <a:defRPr sz="3500">
                <a:solidFill>
                  <a:srgbClr val="CE1126"/>
                </a:solidFill>
                <a:latin typeface="Univers 67 CondensedBold" charset="0"/>
              </a:defRPr>
            </a:lvl3pPr>
            <a:lvl4pPr algn="l" rtl="0" fontAlgn="base">
              <a:spcBef>
                <a:spcPct val="0"/>
              </a:spcBef>
              <a:spcAft>
                <a:spcPct val="0"/>
              </a:spcAft>
              <a:defRPr sz="3500">
                <a:solidFill>
                  <a:srgbClr val="CE1126"/>
                </a:solidFill>
                <a:latin typeface="Univers 67 CondensedBold" charset="0"/>
              </a:defRPr>
            </a:lvl4pPr>
            <a:lvl5pPr algn="l" rtl="0" fontAlgn="base">
              <a:spcBef>
                <a:spcPct val="0"/>
              </a:spcBef>
              <a:spcAft>
                <a:spcPct val="0"/>
              </a:spcAft>
              <a:defRPr sz="3500">
                <a:solidFill>
                  <a:srgbClr val="CE1126"/>
                </a:solidFill>
                <a:latin typeface="Univers 67 CondensedBold" charset="0"/>
              </a:defRPr>
            </a:lvl5pPr>
            <a:lvl6pPr marL="457200" algn="l" rtl="0" fontAlgn="base">
              <a:spcBef>
                <a:spcPct val="0"/>
              </a:spcBef>
              <a:spcAft>
                <a:spcPct val="0"/>
              </a:spcAft>
              <a:defRPr sz="3500">
                <a:solidFill>
                  <a:srgbClr val="CE1126"/>
                </a:solidFill>
                <a:latin typeface="Univers 67 CondensedBold" charset="0"/>
              </a:defRPr>
            </a:lvl6pPr>
            <a:lvl7pPr marL="914400" algn="l" rtl="0" fontAlgn="base">
              <a:spcBef>
                <a:spcPct val="0"/>
              </a:spcBef>
              <a:spcAft>
                <a:spcPct val="0"/>
              </a:spcAft>
              <a:defRPr sz="3500">
                <a:solidFill>
                  <a:srgbClr val="CE1126"/>
                </a:solidFill>
                <a:latin typeface="Univers 67 CondensedBold" charset="0"/>
              </a:defRPr>
            </a:lvl7pPr>
            <a:lvl8pPr marL="1371600" algn="l" rtl="0" fontAlgn="base">
              <a:spcBef>
                <a:spcPct val="0"/>
              </a:spcBef>
              <a:spcAft>
                <a:spcPct val="0"/>
              </a:spcAft>
              <a:defRPr sz="3500">
                <a:solidFill>
                  <a:srgbClr val="CE1126"/>
                </a:solidFill>
                <a:latin typeface="Univers 67 CondensedBold" charset="0"/>
              </a:defRPr>
            </a:lvl8pPr>
            <a:lvl9pPr marL="1828800" algn="l" rtl="0" fontAlgn="base">
              <a:spcBef>
                <a:spcPct val="0"/>
              </a:spcBef>
              <a:spcAft>
                <a:spcPct val="0"/>
              </a:spcAft>
              <a:defRPr sz="3500">
                <a:solidFill>
                  <a:srgbClr val="CE1126"/>
                </a:solidFill>
                <a:latin typeface="Univers 67 CondensedBold" charset="0"/>
              </a:defRPr>
            </a:lvl9pPr>
          </a:lstStyle>
          <a:p>
            <a:pPr algn="ctr" eaLnBrk="1" hangingPunct="1"/>
            <a:r>
              <a:rPr lang="en-US" kern="0" dirty="0"/>
              <a:t>Pairwise Alignment</a:t>
            </a:r>
          </a:p>
        </p:txBody>
      </p:sp>
      <p:sp>
        <p:nvSpPr>
          <p:cNvPr id="22" name="Slide Number Placeholder 3">
            <a:extLst>
              <a:ext uri="{FF2B5EF4-FFF2-40B4-BE49-F238E27FC236}">
                <a16:creationId xmlns:a16="http://schemas.microsoft.com/office/drawing/2014/main" id="{A795BFE5-48C7-254B-B031-05F5CEC8A678}"/>
              </a:ext>
            </a:extLst>
          </p:cNvPr>
          <p:cNvSpPr>
            <a:spLocks noGrp="1"/>
          </p:cNvSpPr>
          <p:nvPr>
            <p:ph type="sldNum" sz="quarter" idx="4"/>
          </p:nvPr>
        </p:nvSpPr>
        <p:spPr>
          <a:xfrm>
            <a:off x="8305800" y="5715000"/>
            <a:ext cx="381000" cy="365125"/>
          </a:xfrm>
        </p:spPr>
        <p:txBody>
          <a:bodyPr/>
          <a:lstStyle/>
          <a:p>
            <a:fld id="{179A9A4E-4C82-4D44-9372-C31BB3818094}" type="slidenum">
              <a:rPr lang="en-US" smtClean="0"/>
              <a:pPr/>
              <a:t>11</a:t>
            </a:fld>
            <a:endParaRPr lang="en-US" dirty="0"/>
          </a:p>
        </p:txBody>
      </p:sp>
      <p:sp>
        <p:nvSpPr>
          <p:cNvPr id="23" name="Text Placeholder 7">
            <a:extLst>
              <a:ext uri="{FF2B5EF4-FFF2-40B4-BE49-F238E27FC236}">
                <a16:creationId xmlns:a16="http://schemas.microsoft.com/office/drawing/2014/main" id="{8AFD94AD-F616-4D38-B05B-06CD14F10068}"/>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24" name="Slide Number Placeholder 3">
            <a:extLst>
              <a:ext uri="{FF2B5EF4-FFF2-40B4-BE49-F238E27FC236}">
                <a16:creationId xmlns:a16="http://schemas.microsoft.com/office/drawing/2014/main" id="{C4B289FE-0AD5-462D-9AF9-465544B77BCA}"/>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E</a:t>
            </a:r>
          </a:p>
        </p:txBody>
      </p:sp>
    </p:spTree>
    <p:extLst>
      <p:ext uri="{BB962C8B-B14F-4D97-AF65-F5344CB8AC3E}">
        <p14:creationId xmlns:p14="http://schemas.microsoft.com/office/powerpoint/2010/main" val="3864491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94875131-EDD6-F140-BF91-F9042BA853DC}"/>
              </a:ext>
            </a:extLst>
          </p:cNvPr>
          <p:cNvPicPr>
            <a:picLocks noChangeAspect="1"/>
          </p:cNvPicPr>
          <p:nvPr/>
        </p:nvPicPr>
        <p:blipFill>
          <a:blip r:embed="rId3"/>
          <a:stretch>
            <a:fillRect/>
          </a:stretch>
        </p:blipFill>
        <p:spPr>
          <a:xfrm>
            <a:off x="457200" y="533400"/>
            <a:ext cx="8054834" cy="4419600"/>
          </a:xfrm>
          <a:prstGeom prst="rect">
            <a:avLst/>
          </a:prstGeom>
        </p:spPr>
      </p:pic>
      <p:pic>
        <p:nvPicPr>
          <p:cNvPr id="7" name="Picture 6">
            <a:extLst>
              <a:ext uri="{FF2B5EF4-FFF2-40B4-BE49-F238E27FC236}">
                <a16:creationId xmlns:a16="http://schemas.microsoft.com/office/drawing/2014/main" id="{78E5580B-EE61-A149-B414-A27CB475F6F8}"/>
              </a:ext>
            </a:extLst>
          </p:cNvPr>
          <p:cNvPicPr>
            <a:picLocks noChangeAspect="1"/>
          </p:cNvPicPr>
          <p:nvPr/>
        </p:nvPicPr>
        <p:blipFill>
          <a:blip r:embed="rId4"/>
          <a:stretch>
            <a:fillRect/>
          </a:stretch>
        </p:blipFill>
        <p:spPr>
          <a:xfrm>
            <a:off x="631966" y="3810000"/>
            <a:ext cx="1349234" cy="1349234"/>
          </a:xfrm>
          <a:prstGeom prst="rect">
            <a:avLst/>
          </a:prstGeom>
        </p:spPr>
      </p:pic>
      <p:sp>
        <p:nvSpPr>
          <p:cNvPr id="5" name="Slide Number Placeholder 3">
            <a:extLst>
              <a:ext uri="{FF2B5EF4-FFF2-40B4-BE49-F238E27FC236}">
                <a16:creationId xmlns:a16="http://schemas.microsoft.com/office/drawing/2014/main" id="{EE76B660-B0CC-1E48-A0DF-7BEDC6259DE4}"/>
              </a:ext>
            </a:extLst>
          </p:cNvPr>
          <p:cNvSpPr>
            <a:spLocks noGrp="1"/>
          </p:cNvSpPr>
          <p:nvPr>
            <p:ph type="sldNum" sz="quarter" idx="4"/>
          </p:nvPr>
        </p:nvSpPr>
        <p:spPr>
          <a:xfrm>
            <a:off x="8305800" y="5715000"/>
            <a:ext cx="381000" cy="365125"/>
          </a:xfrm>
        </p:spPr>
        <p:txBody>
          <a:bodyPr/>
          <a:lstStyle/>
          <a:p>
            <a:fld id="{179A9A4E-4C82-4D44-9372-C31BB3818094}" type="slidenum">
              <a:rPr lang="en-US" smtClean="0"/>
              <a:pPr/>
              <a:t>12</a:t>
            </a:fld>
            <a:endParaRPr lang="en-US" dirty="0"/>
          </a:p>
        </p:txBody>
      </p:sp>
      <p:sp>
        <p:nvSpPr>
          <p:cNvPr id="8" name="Text Placeholder 7">
            <a:extLst>
              <a:ext uri="{FF2B5EF4-FFF2-40B4-BE49-F238E27FC236}">
                <a16:creationId xmlns:a16="http://schemas.microsoft.com/office/drawing/2014/main" id="{EDD35242-93EC-4210-AC95-C72FE185F983}"/>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6" name="Slide Number Placeholder 3">
            <a:extLst>
              <a:ext uri="{FF2B5EF4-FFF2-40B4-BE49-F238E27FC236}">
                <a16:creationId xmlns:a16="http://schemas.microsoft.com/office/drawing/2014/main" id="{EED8396E-4C2C-4D28-999A-5991A65E33B9}"/>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E</a:t>
            </a:r>
          </a:p>
        </p:txBody>
      </p:sp>
    </p:spTree>
    <p:extLst>
      <p:ext uri="{BB962C8B-B14F-4D97-AF65-F5344CB8AC3E}">
        <p14:creationId xmlns:p14="http://schemas.microsoft.com/office/powerpoint/2010/main" val="1607121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1E27-3CCF-B746-AD2C-0C5EEBD594A6}"/>
              </a:ext>
            </a:extLst>
          </p:cNvPr>
          <p:cNvSpPr>
            <a:spLocks noGrp="1"/>
          </p:cNvSpPr>
          <p:nvPr>
            <p:ph type="title"/>
          </p:nvPr>
        </p:nvSpPr>
        <p:spPr>
          <a:xfrm>
            <a:off x="1048524" y="182880"/>
            <a:ext cx="7772400" cy="1143000"/>
          </a:xfrm>
        </p:spPr>
        <p:txBody>
          <a:bodyPr/>
          <a:lstStyle/>
          <a:p>
            <a:pPr algn="ctr"/>
            <a:r>
              <a:rPr lang="en-US" dirty="0"/>
              <a:t>More Typical Pipelines for RNAseq data</a:t>
            </a:r>
          </a:p>
        </p:txBody>
      </p:sp>
      <p:pic>
        <p:nvPicPr>
          <p:cNvPr id="5" name="Content Placeholder 4" descr="A screenshot of a cell phone&#10;&#10;Description automatically generated">
            <a:extLst>
              <a:ext uri="{FF2B5EF4-FFF2-40B4-BE49-F238E27FC236}">
                <a16:creationId xmlns:a16="http://schemas.microsoft.com/office/drawing/2014/main" id="{8544C5B7-E289-4A44-A4C2-1AA0F75C4002}"/>
              </a:ext>
            </a:extLst>
          </p:cNvPr>
          <p:cNvPicPr>
            <a:picLocks noGrp="1" noChangeAspect="1"/>
          </p:cNvPicPr>
          <p:nvPr>
            <p:ph idx="1"/>
          </p:nvPr>
        </p:nvPicPr>
        <p:blipFill>
          <a:blip r:embed="rId3"/>
          <a:stretch>
            <a:fillRect/>
          </a:stretch>
        </p:blipFill>
        <p:spPr>
          <a:xfrm>
            <a:off x="1048524" y="1295400"/>
            <a:ext cx="7257276" cy="4194573"/>
          </a:xfrm>
        </p:spPr>
      </p:pic>
      <p:sp>
        <p:nvSpPr>
          <p:cNvPr id="4" name="Text Placeholder 4">
            <a:extLst>
              <a:ext uri="{FF2B5EF4-FFF2-40B4-BE49-F238E27FC236}">
                <a16:creationId xmlns:a16="http://schemas.microsoft.com/office/drawing/2014/main" id="{47E620E3-53DB-F04F-ADE9-3E43F95D455E}"/>
              </a:ext>
            </a:extLst>
          </p:cNvPr>
          <p:cNvSpPr txBox="1">
            <a:spLocks/>
          </p:cNvSpPr>
          <p:nvPr/>
        </p:nvSpPr>
        <p:spPr>
          <a:xfrm>
            <a:off x="4724400" y="6324600"/>
            <a:ext cx="4038600" cy="381000"/>
          </a:xfr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endParaRPr lang="en-US" dirty="0"/>
          </a:p>
        </p:txBody>
      </p:sp>
      <p:sp>
        <p:nvSpPr>
          <p:cNvPr id="7" name="Slide Number Placeholder 3">
            <a:extLst>
              <a:ext uri="{FF2B5EF4-FFF2-40B4-BE49-F238E27FC236}">
                <a16:creationId xmlns:a16="http://schemas.microsoft.com/office/drawing/2014/main" id="{14A441DB-3F7C-F740-ADCF-81F64648654B}"/>
              </a:ext>
            </a:extLst>
          </p:cNvPr>
          <p:cNvSpPr txBox="1">
            <a:spLocks/>
          </p:cNvSpPr>
          <p:nvPr/>
        </p:nvSpPr>
        <p:spPr>
          <a:xfrm>
            <a:off x="8305800" y="5715000"/>
            <a:ext cx="3810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sz="1200" dirty="0">
                <a:solidFill>
                  <a:schemeClr val="bg1">
                    <a:lumMod val="65000"/>
                  </a:schemeClr>
                </a:solidFill>
              </a:rPr>
              <a:t>13</a:t>
            </a:r>
          </a:p>
        </p:txBody>
      </p:sp>
      <p:sp>
        <p:nvSpPr>
          <p:cNvPr id="6" name="Text Placeholder 7">
            <a:extLst>
              <a:ext uri="{FF2B5EF4-FFF2-40B4-BE49-F238E27FC236}">
                <a16:creationId xmlns:a16="http://schemas.microsoft.com/office/drawing/2014/main" id="{EDEF1D75-90C7-4543-BA51-78CC13D1A4CA}"/>
              </a:ext>
            </a:extLst>
          </p:cNvPr>
          <p:cNvSpPr txBox="1">
            <a:spLocks/>
          </p:cNvSpPr>
          <p:nvPr/>
        </p:nvSpPr>
        <p:spPr>
          <a:xfrm>
            <a:off x="4267200" y="6324600"/>
            <a:ext cx="4495800" cy="381000"/>
          </a:xfr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sz="1800" dirty="0">
                <a:solidFill>
                  <a:schemeClr val="bg1"/>
                </a:solidFill>
                <a:latin typeface="+mn-lt"/>
                <a:cs typeface="Arial" panose="020B0604020202020204" pitchFamily="34" charset="0"/>
              </a:rPr>
              <a:t>Bioinformatics and Computational Biology</a:t>
            </a:r>
          </a:p>
        </p:txBody>
      </p:sp>
      <p:sp>
        <p:nvSpPr>
          <p:cNvPr id="8" name="Slide Number Placeholder 3">
            <a:extLst>
              <a:ext uri="{FF2B5EF4-FFF2-40B4-BE49-F238E27FC236}">
                <a16:creationId xmlns:a16="http://schemas.microsoft.com/office/drawing/2014/main" id="{2ACB7D1D-4F4E-44D9-81FD-900A8FB1EA02}"/>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K</a:t>
            </a:r>
          </a:p>
        </p:txBody>
      </p:sp>
    </p:spTree>
    <p:extLst>
      <p:ext uri="{BB962C8B-B14F-4D97-AF65-F5344CB8AC3E}">
        <p14:creationId xmlns:p14="http://schemas.microsoft.com/office/powerpoint/2010/main" val="285408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822-6381-420C-8E5D-788E9FDE5FE3}"/>
              </a:ext>
            </a:extLst>
          </p:cNvPr>
          <p:cNvSpPr>
            <a:spLocks noGrp="1"/>
          </p:cNvSpPr>
          <p:nvPr>
            <p:ph type="title"/>
          </p:nvPr>
        </p:nvSpPr>
        <p:spPr/>
        <p:txBody>
          <a:bodyPr/>
          <a:lstStyle/>
          <a:p>
            <a:r>
              <a:rPr lang="en-US" dirty="0"/>
              <a:t>Potential alternate Pipeline:</a:t>
            </a:r>
          </a:p>
        </p:txBody>
      </p:sp>
      <p:sp>
        <p:nvSpPr>
          <p:cNvPr id="4" name="Slide Number Placeholder 3">
            <a:extLst>
              <a:ext uri="{FF2B5EF4-FFF2-40B4-BE49-F238E27FC236}">
                <a16:creationId xmlns:a16="http://schemas.microsoft.com/office/drawing/2014/main" id="{F0E26A03-4C20-4496-84B6-614B3537478D}"/>
              </a:ext>
            </a:extLst>
          </p:cNvPr>
          <p:cNvSpPr>
            <a:spLocks noGrp="1"/>
          </p:cNvSpPr>
          <p:nvPr>
            <p:ph type="sldNum" sz="quarter" idx="4"/>
          </p:nvPr>
        </p:nvSpPr>
        <p:spPr/>
        <p:txBody>
          <a:bodyPr/>
          <a:lstStyle/>
          <a:p>
            <a:fld id="{179A9A4E-4C82-4D44-9372-C31BB3818094}" type="slidenum">
              <a:rPr lang="en-US" smtClean="0"/>
              <a:pPr/>
              <a:t>14</a:t>
            </a:fld>
            <a:endParaRPr lang="en-US" dirty="0"/>
          </a:p>
        </p:txBody>
      </p:sp>
      <p:sp>
        <p:nvSpPr>
          <p:cNvPr id="5" name="Rectangle: Rounded Corners 4">
            <a:extLst>
              <a:ext uri="{FF2B5EF4-FFF2-40B4-BE49-F238E27FC236}">
                <a16:creationId xmlns:a16="http://schemas.microsoft.com/office/drawing/2014/main" id="{2B2EDF3E-45C0-431E-AAEF-86C72095059F}"/>
              </a:ext>
            </a:extLst>
          </p:cNvPr>
          <p:cNvSpPr/>
          <p:nvPr/>
        </p:nvSpPr>
        <p:spPr bwMode="auto">
          <a:xfrm>
            <a:off x="3352800" y="1143000"/>
            <a:ext cx="2438400" cy="47307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RNA Sequencing</a:t>
            </a:r>
          </a:p>
        </p:txBody>
      </p:sp>
      <p:cxnSp>
        <p:nvCxnSpPr>
          <p:cNvPr id="7" name="Straight Arrow Connector 6">
            <a:extLst>
              <a:ext uri="{FF2B5EF4-FFF2-40B4-BE49-F238E27FC236}">
                <a16:creationId xmlns:a16="http://schemas.microsoft.com/office/drawing/2014/main" id="{F867F7B9-D589-45B0-BA87-7BF9AA2FEDD6}"/>
              </a:ext>
            </a:extLst>
          </p:cNvPr>
          <p:cNvCxnSpPr>
            <a:cxnSpLocks/>
            <a:stCxn id="5" idx="2"/>
            <a:endCxn id="9" idx="0"/>
          </p:cNvCxnSpPr>
          <p:nvPr/>
        </p:nvCxnSpPr>
        <p:spPr bwMode="auto">
          <a:xfrm>
            <a:off x="4572000" y="1616075"/>
            <a:ext cx="0" cy="3651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Rectangle: Rounded Corners 8">
            <a:extLst>
              <a:ext uri="{FF2B5EF4-FFF2-40B4-BE49-F238E27FC236}">
                <a16:creationId xmlns:a16="http://schemas.microsoft.com/office/drawing/2014/main" id="{5C94945A-68B7-4F79-9AC3-5F269E7E60CB}"/>
              </a:ext>
            </a:extLst>
          </p:cNvPr>
          <p:cNvSpPr/>
          <p:nvPr/>
        </p:nvSpPr>
        <p:spPr bwMode="auto">
          <a:xfrm>
            <a:off x="2819400" y="1981200"/>
            <a:ext cx="3505200" cy="47307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Quality Control – Fast QC</a:t>
            </a:r>
          </a:p>
        </p:txBody>
      </p:sp>
      <p:sp>
        <p:nvSpPr>
          <p:cNvPr id="15" name="Rectangle: Rounded Corners 14">
            <a:extLst>
              <a:ext uri="{FF2B5EF4-FFF2-40B4-BE49-F238E27FC236}">
                <a16:creationId xmlns:a16="http://schemas.microsoft.com/office/drawing/2014/main" id="{60C63652-6BDB-4CC3-9B12-11B7A4848D52}"/>
              </a:ext>
            </a:extLst>
          </p:cNvPr>
          <p:cNvSpPr/>
          <p:nvPr/>
        </p:nvSpPr>
        <p:spPr bwMode="auto">
          <a:xfrm>
            <a:off x="2743200" y="2819400"/>
            <a:ext cx="3657600" cy="47307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Trim Reads – </a:t>
            </a:r>
            <a:r>
              <a:rPr kumimoji="0" lang="en-US" sz="2400" b="0" i="0" u="none" strike="noStrike" cap="none" normalizeH="0" baseline="0" dirty="0" err="1">
                <a:ln>
                  <a:noFill/>
                </a:ln>
                <a:solidFill>
                  <a:schemeClr val="tx1"/>
                </a:solidFill>
                <a:effectLst/>
                <a:latin typeface="Times" charset="0"/>
              </a:rPr>
              <a:t>Trimmomatic</a:t>
            </a:r>
            <a:endParaRPr kumimoji="0" lang="en-US" sz="2400" b="0" i="0" u="none" strike="noStrike" cap="none" normalizeH="0" baseline="0" dirty="0">
              <a:ln>
                <a:noFill/>
              </a:ln>
              <a:solidFill>
                <a:schemeClr val="tx1"/>
              </a:solidFill>
              <a:effectLst/>
              <a:latin typeface="Times" charset="0"/>
            </a:endParaRPr>
          </a:p>
        </p:txBody>
      </p:sp>
      <p:sp>
        <p:nvSpPr>
          <p:cNvPr id="16" name="Rectangle: Rounded Corners 15">
            <a:extLst>
              <a:ext uri="{FF2B5EF4-FFF2-40B4-BE49-F238E27FC236}">
                <a16:creationId xmlns:a16="http://schemas.microsoft.com/office/drawing/2014/main" id="{8DCDDBB5-4A5C-44A8-90D1-9A9F52E887CF}"/>
              </a:ext>
            </a:extLst>
          </p:cNvPr>
          <p:cNvSpPr/>
          <p:nvPr/>
        </p:nvSpPr>
        <p:spPr bwMode="auto">
          <a:xfrm>
            <a:off x="2819400" y="3657600"/>
            <a:ext cx="3505200" cy="47307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Filter Host Reads – Hisat2</a:t>
            </a:r>
          </a:p>
        </p:txBody>
      </p:sp>
      <p:sp>
        <p:nvSpPr>
          <p:cNvPr id="17" name="Rectangle: Rounded Corners 16">
            <a:extLst>
              <a:ext uri="{FF2B5EF4-FFF2-40B4-BE49-F238E27FC236}">
                <a16:creationId xmlns:a16="http://schemas.microsoft.com/office/drawing/2014/main" id="{F0EC115D-E761-46B6-A428-F37BA24C1B4C}"/>
              </a:ext>
            </a:extLst>
          </p:cNvPr>
          <p:cNvSpPr/>
          <p:nvPr/>
        </p:nvSpPr>
        <p:spPr bwMode="auto">
          <a:xfrm>
            <a:off x="3467100" y="4491831"/>
            <a:ext cx="2209800" cy="47307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Non-host Reads</a:t>
            </a:r>
          </a:p>
        </p:txBody>
      </p:sp>
      <p:sp>
        <p:nvSpPr>
          <p:cNvPr id="18" name="Rectangle: Rounded Corners 17">
            <a:extLst>
              <a:ext uri="{FF2B5EF4-FFF2-40B4-BE49-F238E27FC236}">
                <a16:creationId xmlns:a16="http://schemas.microsoft.com/office/drawing/2014/main" id="{A3A356DC-AFE8-4CA2-9D66-3E53BE678F30}"/>
              </a:ext>
            </a:extLst>
          </p:cNvPr>
          <p:cNvSpPr/>
          <p:nvPr/>
        </p:nvSpPr>
        <p:spPr bwMode="auto">
          <a:xfrm>
            <a:off x="457200" y="5205014"/>
            <a:ext cx="3695700" cy="47307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De novo assembly – Trinity</a:t>
            </a:r>
          </a:p>
        </p:txBody>
      </p:sp>
      <p:sp>
        <p:nvSpPr>
          <p:cNvPr id="19" name="Rectangle: Rounded Corners 18">
            <a:extLst>
              <a:ext uri="{FF2B5EF4-FFF2-40B4-BE49-F238E27FC236}">
                <a16:creationId xmlns:a16="http://schemas.microsoft.com/office/drawing/2014/main" id="{F09067C1-4F5D-4617-AD7B-39C25AFEF707}"/>
              </a:ext>
            </a:extLst>
          </p:cNvPr>
          <p:cNvSpPr/>
          <p:nvPr/>
        </p:nvSpPr>
        <p:spPr bwMode="auto">
          <a:xfrm>
            <a:off x="4495800" y="5205014"/>
            <a:ext cx="4495800" cy="47307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Map to Viral genome(s) – Bowtie2</a:t>
            </a:r>
          </a:p>
        </p:txBody>
      </p:sp>
      <p:cxnSp>
        <p:nvCxnSpPr>
          <p:cNvPr id="20" name="Straight Arrow Connector 19">
            <a:extLst>
              <a:ext uri="{FF2B5EF4-FFF2-40B4-BE49-F238E27FC236}">
                <a16:creationId xmlns:a16="http://schemas.microsoft.com/office/drawing/2014/main" id="{D073DEC1-5BE7-42B1-BFEF-76C8420AAE63}"/>
              </a:ext>
            </a:extLst>
          </p:cNvPr>
          <p:cNvCxnSpPr>
            <a:cxnSpLocks/>
            <a:stCxn id="9" idx="2"/>
            <a:endCxn id="15" idx="0"/>
          </p:cNvCxnSpPr>
          <p:nvPr/>
        </p:nvCxnSpPr>
        <p:spPr bwMode="auto">
          <a:xfrm>
            <a:off x="4572000" y="2454275"/>
            <a:ext cx="0" cy="3651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C84C997F-D998-4D34-9A36-F05BD7AF4D42}"/>
              </a:ext>
            </a:extLst>
          </p:cNvPr>
          <p:cNvCxnSpPr>
            <a:cxnSpLocks/>
            <a:stCxn id="15" idx="2"/>
            <a:endCxn id="16" idx="0"/>
          </p:cNvCxnSpPr>
          <p:nvPr/>
        </p:nvCxnSpPr>
        <p:spPr bwMode="auto">
          <a:xfrm>
            <a:off x="4572000" y="3292475"/>
            <a:ext cx="0" cy="3651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7C76E626-DA41-469F-BC3C-A6EBE6EB918F}"/>
              </a:ext>
            </a:extLst>
          </p:cNvPr>
          <p:cNvCxnSpPr>
            <a:cxnSpLocks/>
            <a:stCxn id="16" idx="2"/>
            <a:endCxn id="17" idx="0"/>
          </p:cNvCxnSpPr>
          <p:nvPr/>
        </p:nvCxnSpPr>
        <p:spPr bwMode="auto">
          <a:xfrm>
            <a:off x="4572000" y="4130675"/>
            <a:ext cx="0" cy="3611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5FC3BF5B-65D2-4B33-AD9E-6EFA7E9AAF38}"/>
              </a:ext>
            </a:extLst>
          </p:cNvPr>
          <p:cNvCxnSpPr>
            <a:cxnSpLocks/>
            <a:stCxn id="17" idx="2"/>
            <a:endCxn id="18" idx="0"/>
          </p:cNvCxnSpPr>
          <p:nvPr/>
        </p:nvCxnSpPr>
        <p:spPr bwMode="auto">
          <a:xfrm flipH="1">
            <a:off x="2305050" y="4964906"/>
            <a:ext cx="2266950" cy="2401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B5F2B0DE-C816-42DF-9639-D27A2B00C712}"/>
              </a:ext>
            </a:extLst>
          </p:cNvPr>
          <p:cNvCxnSpPr>
            <a:cxnSpLocks/>
            <a:stCxn id="17" idx="2"/>
            <a:endCxn id="19" idx="0"/>
          </p:cNvCxnSpPr>
          <p:nvPr/>
        </p:nvCxnSpPr>
        <p:spPr bwMode="auto">
          <a:xfrm>
            <a:off x="4572000" y="4964906"/>
            <a:ext cx="2171700" cy="2401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1" name="Text Placeholder 7">
            <a:extLst>
              <a:ext uri="{FF2B5EF4-FFF2-40B4-BE49-F238E27FC236}">
                <a16:creationId xmlns:a16="http://schemas.microsoft.com/office/drawing/2014/main" id="{076E93F0-689C-4B56-A141-6E4CF4D09A26}"/>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22" name="Slide Number Placeholder 3">
            <a:extLst>
              <a:ext uri="{FF2B5EF4-FFF2-40B4-BE49-F238E27FC236}">
                <a16:creationId xmlns:a16="http://schemas.microsoft.com/office/drawing/2014/main" id="{E8A759E7-2BD8-4A33-A5D2-897560A829FF}"/>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K</a:t>
            </a:r>
          </a:p>
        </p:txBody>
      </p:sp>
    </p:spTree>
    <p:extLst>
      <p:ext uri="{BB962C8B-B14F-4D97-AF65-F5344CB8AC3E}">
        <p14:creationId xmlns:p14="http://schemas.microsoft.com/office/powerpoint/2010/main" val="3808763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3B33-ADDD-7F48-9786-C1B4A978A751}"/>
              </a:ext>
            </a:extLst>
          </p:cNvPr>
          <p:cNvSpPr>
            <a:spLocks noGrp="1"/>
          </p:cNvSpPr>
          <p:nvPr>
            <p:ph type="title"/>
          </p:nvPr>
        </p:nvSpPr>
        <p:spPr/>
        <p:txBody>
          <a:bodyPr/>
          <a:lstStyle/>
          <a:p>
            <a:r>
              <a:rPr lang="en-US" dirty="0"/>
              <a:t>Questions?</a:t>
            </a:r>
          </a:p>
        </p:txBody>
      </p:sp>
      <p:pic>
        <p:nvPicPr>
          <p:cNvPr id="7" name="Content Placeholder 6" descr="A picture containing person, woman, standing, man&#10;&#10;Description automatically generated">
            <a:extLst>
              <a:ext uri="{FF2B5EF4-FFF2-40B4-BE49-F238E27FC236}">
                <a16:creationId xmlns:a16="http://schemas.microsoft.com/office/drawing/2014/main" id="{0749609D-2417-3C40-B77B-FDA7ABF5C9FD}"/>
              </a:ext>
            </a:extLst>
          </p:cNvPr>
          <p:cNvPicPr>
            <a:picLocks noGrp="1" noChangeAspect="1"/>
          </p:cNvPicPr>
          <p:nvPr>
            <p:ph idx="1"/>
          </p:nvPr>
        </p:nvPicPr>
        <p:blipFill>
          <a:blip r:embed="rId2"/>
          <a:stretch>
            <a:fillRect/>
          </a:stretch>
        </p:blipFill>
        <p:spPr>
          <a:xfrm>
            <a:off x="1454150" y="1326598"/>
            <a:ext cx="6775450" cy="4357203"/>
          </a:xfrm>
        </p:spPr>
      </p:pic>
      <p:sp>
        <p:nvSpPr>
          <p:cNvPr id="4" name="Slide Number Placeholder 3">
            <a:extLst>
              <a:ext uri="{FF2B5EF4-FFF2-40B4-BE49-F238E27FC236}">
                <a16:creationId xmlns:a16="http://schemas.microsoft.com/office/drawing/2014/main" id="{68D3DAB2-B735-6948-9768-74618DEFDDC7}"/>
              </a:ext>
            </a:extLst>
          </p:cNvPr>
          <p:cNvSpPr>
            <a:spLocks noGrp="1"/>
          </p:cNvSpPr>
          <p:nvPr>
            <p:ph type="sldNum" sz="quarter" idx="4"/>
          </p:nvPr>
        </p:nvSpPr>
        <p:spPr/>
        <p:txBody>
          <a:bodyPr/>
          <a:lstStyle/>
          <a:p>
            <a:fld id="{179A9A4E-4C82-4D44-9372-C31BB3818094}" type="slidenum">
              <a:rPr lang="en-US" smtClean="0"/>
              <a:pPr/>
              <a:t>15</a:t>
            </a:fld>
            <a:endParaRPr lang="en-US" dirty="0"/>
          </a:p>
        </p:txBody>
      </p:sp>
      <p:sp>
        <p:nvSpPr>
          <p:cNvPr id="5" name="Text Placeholder 4">
            <a:extLst>
              <a:ext uri="{FF2B5EF4-FFF2-40B4-BE49-F238E27FC236}">
                <a16:creationId xmlns:a16="http://schemas.microsoft.com/office/drawing/2014/main" id="{F4A76C49-1734-E042-8860-81CB40EA180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30723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 Chosen</a:t>
            </a:r>
          </a:p>
        </p:txBody>
      </p:sp>
      <p:pic>
        <p:nvPicPr>
          <p:cNvPr id="6" name="Content Placeholder 5">
            <a:extLst>
              <a:ext uri="{FF2B5EF4-FFF2-40B4-BE49-F238E27FC236}">
                <a16:creationId xmlns:a16="http://schemas.microsoft.com/office/drawing/2014/main" id="{0A0E6CFB-7C87-4A17-8FD4-B1D881D49222}"/>
              </a:ext>
            </a:extLst>
          </p:cNvPr>
          <p:cNvPicPr>
            <a:picLocks noGrp="1" noChangeAspect="1"/>
          </p:cNvPicPr>
          <p:nvPr>
            <p:ph idx="1"/>
          </p:nvPr>
        </p:nvPicPr>
        <p:blipFill rotWithShape="1">
          <a:blip r:embed="rId3"/>
          <a:srcRect l="11459" t="20370" r="23958" b="37037"/>
          <a:stretch/>
        </p:blipFill>
        <p:spPr>
          <a:xfrm>
            <a:off x="533400" y="1066800"/>
            <a:ext cx="7696200" cy="2855042"/>
          </a:xfrm>
          <a:prstGeom prst="rect">
            <a:avLst/>
          </a:prstGeom>
        </p:spPr>
      </p:pic>
      <p:sp>
        <p:nvSpPr>
          <p:cNvPr id="4" name="Slide Number Placeholder 3"/>
          <p:cNvSpPr>
            <a:spLocks noGrp="1"/>
          </p:cNvSpPr>
          <p:nvPr>
            <p:ph type="sldNum" sz="quarter" idx="4"/>
          </p:nvPr>
        </p:nvSpPr>
        <p:spPr/>
        <p:txBody>
          <a:bodyPr/>
          <a:lstStyle/>
          <a:p>
            <a:r>
              <a:rPr lang="en-US" dirty="0"/>
              <a:t>2</a:t>
            </a:r>
          </a:p>
        </p:txBody>
      </p:sp>
      <p:sp>
        <p:nvSpPr>
          <p:cNvPr id="7" name="TextBox 6">
            <a:extLst>
              <a:ext uri="{FF2B5EF4-FFF2-40B4-BE49-F238E27FC236}">
                <a16:creationId xmlns:a16="http://schemas.microsoft.com/office/drawing/2014/main" id="{76892758-23A4-4F72-85E7-8BF8F40CA3BE}"/>
              </a:ext>
            </a:extLst>
          </p:cNvPr>
          <p:cNvSpPr txBox="1"/>
          <p:nvPr/>
        </p:nvSpPr>
        <p:spPr>
          <a:xfrm>
            <a:off x="609600" y="3886200"/>
            <a:ext cx="4495800" cy="307777"/>
          </a:xfrm>
          <a:prstGeom prst="rect">
            <a:avLst/>
          </a:prstGeom>
          <a:noFill/>
        </p:spPr>
        <p:txBody>
          <a:bodyPr wrap="square" rtlCol="0">
            <a:spAutoFit/>
          </a:bodyPr>
          <a:lstStyle/>
          <a:p>
            <a:r>
              <a:rPr lang="en-US" sz="1400" dirty="0"/>
              <a:t>July/August 2019 Volume 10 Issue 4 e01900-19</a:t>
            </a:r>
          </a:p>
        </p:txBody>
      </p:sp>
      <p:sp>
        <p:nvSpPr>
          <p:cNvPr id="8" name="Text Placeholder 7">
            <a:extLst>
              <a:ext uri="{FF2B5EF4-FFF2-40B4-BE49-F238E27FC236}">
                <a16:creationId xmlns:a16="http://schemas.microsoft.com/office/drawing/2014/main" id="{9A77ABCC-2D28-9C40-B735-293BA5A9C89D}"/>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9" name="Slide Number Placeholder 3">
            <a:extLst>
              <a:ext uri="{FF2B5EF4-FFF2-40B4-BE49-F238E27FC236}">
                <a16:creationId xmlns:a16="http://schemas.microsoft.com/office/drawing/2014/main" id="{A764DB9F-9EA4-4349-BC92-4DD8D6323222}"/>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A</a:t>
            </a:r>
          </a:p>
        </p:txBody>
      </p:sp>
    </p:spTree>
    <p:extLst>
      <p:ext uri="{BB962C8B-B14F-4D97-AF65-F5344CB8AC3E}">
        <p14:creationId xmlns:p14="http://schemas.microsoft.com/office/powerpoint/2010/main" val="593002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5A92-397B-4542-9BE3-33F788554E4C}"/>
              </a:ext>
            </a:extLst>
          </p:cNvPr>
          <p:cNvSpPr>
            <a:spLocks noGrp="1"/>
          </p:cNvSpPr>
          <p:nvPr>
            <p:ph type="title"/>
          </p:nvPr>
        </p:nvSpPr>
        <p:spPr/>
        <p:txBody>
          <a:bodyPr/>
          <a:lstStyle/>
          <a:p>
            <a:r>
              <a:rPr lang="en-US" dirty="0"/>
              <a:t>Background</a:t>
            </a:r>
          </a:p>
        </p:txBody>
      </p:sp>
      <p:pic>
        <p:nvPicPr>
          <p:cNvPr id="7" name="Content Placeholder 6" descr="A picture containing clock&#10;&#10;Description automatically generated">
            <a:extLst>
              <a:ext uri="{FF2B5EF4-FFF2-40B4-BE49-F238E27FC236}">
                <a16:creationId xmlns:a16="http://schemas.microsoft.com/office/drawing/2014/main" id="{AEC5365A-6630-4425-91FC-EF5B9C17C908}"/>
              </a:ext>
            </a:extLst>
          </p:cNvPr>
          <p:cNvPicPr>
            <a:picLocks noGrp="1" noChangeAspect="1"/>
          </p:cNvPicPr>
          <p:nvPr>
            <p:ph idx="1"/>
          </p:nvPr>
        </p:nvPicPr>
        <p:blipFill>
          <a:blip r:embed="rId3"/>
          <a:stretch>
            <a:fillRect/>
          </a:stretch>
        </p:blipFill>
        <p:spPr>
          <a:xfrm>
            <a:off x="4724400" y="87798"/>
            <a:ext cx="3505200" cy="2689586"/>
          </a:xfrm>
        </p:spPr>
      </p:pic>
      <p:sp>
        <p:nvSpPr>
          <p:cNvPr id="4" name="Slide Number Placeholder 3">
            <a:extLst>
              <a:ext uri="{FF2B5EF4-FFF2-40B4-BE49-F238E27FC236}">
                <a16:creationId xmlns:a16="http://schemas.microsoft.com/office/drawing/2014/main" id="{428AB709-017C-0547-B3E2-7A0EECDF607D}"/>
              </a:ext>
            </a:extLst>
          </p:cNvPr>
          <p:cNvSpPr>
            <a:spLocks noGrp="1"/>
          </p:cNvSpPr>
          <p:nvPr>
            <p:ph type="sldNum" sz="quarter" idx="4"/>
          </p:nvPr>
        </p:nvSpPr>
        <p:spPr>
          <a:xfrm>
            <a:off x="8305800" y="5715000"/>
            <a:ext cx="381000" cy="365125"/>
          </a:xfrm>
        </p:spPr>
        <p:txBody>
          <a:bodyPr/>
          <a:lstStyle/>
          <a:p>
            <a:fld id="{179A9A4E-4C82-4D44-9372-C31BB3818094}" type="slidenum">
              <a:rPr lang="en-US" smtClean="0"/>
              <a:pPr/>
              <a:t>3</a:t>
            </a:fld>
            <a:endParaRPr lang="en-US" dirty="0"/>
          </a:p>
        </p:txBody>
      </p:sp>
      <p:sp>
        <p:nvSpPr>
          <p:cNvPr id="8" name="Rectangle 7">
            <a:extLst>
              <a:ext uri="{FF2B5EF4-FFF2-40B4-BE49-F238E27FC236}">
                <a16:creationId xmlns:a16="http://schemas.microsoft.com/office/drawing/2014/main" id="{94772218-913C-49C1-B3EB-439CB7D665A9}"/>
              </a:ext>
            </a:extLst>
          </p:cNvPr>
          <p:cNvSpPr/>
          <p:nvPr/>
        </p:nvSpPr>
        <p:spPr>
          <a:xfrm>
            <a:off x="304800" y="4587722"/>
            <a:ext cx="3886200" cy="215444"/>
          </a:xfrm>
          <a:prstGeom prst="rect">
            <a:avLst/>
          </a:prstGeom>
        </p:spPr>
        <p:txBody>
          <a:bodyPr wrap="square">
            <a:spAutoFit/>
          </a:bodyPr>
          <a:lstStyle/>
          <a:p>
            <a:r>
              <a:rPr lang="en-US" sz="800" dirty="0"/>
              <a:t>http://www.virology.ws/2009/08/12/simplifying-virus-classification-the-baltimore-system/</a:t>
            </a:r>
          </a:p>
        </p:txBody>
      </p:sp>
      <p:pic>
        <p:nvPicPr>
          <p:cNvPr id="9" name="Picture 8">
            <a:extLst>
              <a:ext uri="{FF2B5EF4-FFF2-40B4-BE49-F238E27FC236}">
                <a16:creationId xmlns:a16="http://schemas.microsoft.com/office/drawing/2014/main" id="{33E15F19-A479-46D6-AC1A-2898C68C6981}"/>
              </a:ext>
            </a:extLst>
          </p:cNvPr>
          <p:cNvPicPr>
            <a:picLocks noChangeAspect="1"/>
          </p:cNvPicPr>
          <p:nvPr/>
        </p:nvPicPr>
        <p:blipFill>
          <a:blip r:embed="rId4"/>
          <a:stretch>
            <a:fillRect/>
          </a:stretch>
        </p:blipFill>
        <p:spPr>
          <a:xfrm>
            <a:off x="0" y="2783681"/>
            <a:ext cx="9144000" cy="3007519"/>
          </a:xfrm>
          <a:prstGeom prst="rect">
            <a:avLst/>
          </a:prstGeom>
        </p:spPr>
      </p:pic>
      <p:sp>
        <p:nvSpPr>
          <p:cNvPr id="10" name="Text Placeholder 7">
            <a:extLst>
              <a:ext uri="{FF2B5EF4-FFF2-40B4-BE49-F238E27FC236}">
                <a16:creationId xmlns:a16="http://schemas.microsoft.com/office/drawing/2014/main" id="{CF23BE0D-D6AD-49AC-B9CE-CE962B2A4E36}"/>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11" name="Slide Number Placeholder 3">
            <a:extLst>
              <a:ext uri="{FF2B5EF4-FFF2-40B4-BE49-F238E27FC236}">
                <a16:creationId xmlns:a16="http://schemas.microsoft.com/office/drawing/2014/main" id="{6990C125-60D3-4BED-A964-279529742FFA}"/>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Z</a:t>
            </a:r>
          </a:p>
        </p:txBody>
      </p:sp>
    </p:spTree>
    <p:extLst>
      <p:ext uri="{BB962C8B-B14F-4D97-AF65-F5344CB8AC3E}">
        <p14:creationId xmlns:p14="http://schemas.microsoft.com/office/powerpoint/2010/main" val="328095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41BC8-23F0-3949-96A1-6617C08021CD}"/>
              </a:ext>
            </a:extLst>
          </p:cNvPr>
          <p:cNvPicPr>
            <a:picLocks noChangeAspect="1"/>
          </p:cNvPicPr>
          <p:nvPr/>
        </p:nvPicPr>
        <p:blipFill>
          <a:blip r:embed="rId2"/>
          <a:stretch>
            <a:fillRect/>
          </a:stretch>
        </p:blipFill>
        <p:spPr>
          <a:xfrm>
            <a:off x="457200" y="276999"/>
            <a:ext cx="3694013" cy="5791200"/>
          </a:xfrm>
          <a:prstGeom prst="rect">
            <a:avLst/>
          </a:prstGeom>
        </p:spPr>
      </p:pic>
      <p:sp>
        <p:nvSpPr>
          <p:cNvPr id="6" name="TextBox 5">
            <a:extLst>
              <a:ext uri="{FF2B5EF4-FFF2-40B4-BE49-F238E27FC236}">
                <a16:creationId xmlns:a16="http://schemas.microsoft.com/office/drawing/2014/main" id="{E1847DCC-C2A9-0141-8537-F0B90DE4C8FA}"/>
              </a:ext>
            </a:extLst>
          </p:cNvPr>
          <p:cNvSpPr txBox="1"/>
          <p:nvPr/>
        </p:nvSpPr>
        <p:spPr>
          <a:xfrm>
            <a:off x="609600" y="0"/>
            <a:ext cx="4495800" cy="276999"/>
          </a:xfrm>
          <a:prstGeom prst="rect">
            <a:avLst/>
          </a:prstGeom>
          <a:noFill/>
        </p:spPr>
        <p:txBody>
          <a:bodyPr wrap="square" rtlCol="0">
            <a:spAutoFit/>
          </a:bodyPr>
          <a:lstStyle/>
          <a:p>
            <a:r>
              <a:rPr lang="en-US" sz="1200" dirty="0">
                <a:hlinkClick r:id="rId3"/>
              </a:rPr>
              <a:t>https://www.ncbi.nlm.nih.gov/pmc/articles/PMC4863231/figure/F1/</a:t>
            </a:r>
            <a:endParaRPr lang="en-US" sz="1200" dirty="0"/>
          </a:p>
        </p:txBody>
      </p:sp>
      <p:sp>
        <p:nvSpPr>
          <p:cNvPr id="7" name="TextBox 6">
            <a:extLst>
              <a:ext uri="{FF2B5EF4-FFF2-40B4-BE49-F238E27FC236}">
                <a16:creationId xmlns:a16="http://schemas.microsoft.com/office/drawing/2014/main" id="{78B94450-54A1-6542-99EF-7B0FF9C1C10E}"/>
              </a:ext>
            </a:extLst>
          </p:cNvPr>
          <p:cNvSpPr txBox="1"/>
          <p:nvPr/>
        </p:nvSpPr>
        <p:spPr>
          <a:xfrm>
            <a:off x="5027425" y="1295400"/>
            <a:ext cx="3581400" cy="2862322"/>
          </a:xfrm>
          <a:prstGeom prst="rect">
            <a:avLst/>
          </a:prstGeom>
          <a:noFill/>
        </p:spPr>
        <p:txBody>
          <a:bodyPr wrap="square" rtlCol="0">
            <a:spAutoFit/>
          </a:bodyPr>
          <a:lstStyle/>
          <a:p>
            <a:r>
              <a:rPr lang="en-US" sz="1800" dirty="0"/>
              <a:t>1. Isolate RNA from samples.</a:t>
            </a:r>
          </a:p>
          <a:p>
            <a:endParaRPr lang="en-US" sz="1800" dirty="0"/>
          </a:p>
          <a:p>
            <a:r>
              <a:rPr lang="en-US" sz="1800" dirty="0"/>
              <a:t>2. Purify RNA of interest with poly-A tail</a:t>
            </a:r>
          </a:p>
          <a:p>
            <a:endParaRPr lang="en-US" sz="1800" dirty="0"/>
          </a:p>
          <a:p>
            <a:r>
              <a:rPr lang="en-US" sz="1800" dirty="0"/>
              <a:t>3. Generate cDNA</a:t>
            </a:r>
          </a:p>
          <a:p>
            <a:endParaRPr lang="en-US" sz="1800" dirty="0"/>
          </a:p>
          <a:p>
            <a:r>
              <a:rPr lang="en-US" sz="1800" dirty="0"/>
              <a:t>4. Construct Sequencing library</a:t>
            </a:r>
          </a:p>
          <a:p>
            <a:endParaRPr lang="en-US" sz="1800" dirty="0"/>
          </a:p>
          <a:p>
            <a:r>
              <a:rPr lang="en-US" sz="1800" dirty="0"/>
              <a:t>5. Downstream Analysis</a:t>
            </a:r>
          </a:p>
        </p:txBody>
      </p:sp>
      <p:sp>
        <p:nvSpPr>
          <p:cNvPr id="2" name="TextBox 1">
            <a:extLst>
              <a:ext uri="{FF2B5EF4-FFF2-40B4-BE49-F238E27FC236}">
                <a16:creationId xmlns:a16="http://schemas.microsoft.com/office/drawing/2014/main" id="{AAC97319-D53E-E64E-B0F4-FB2C777558E9}"/>
              </a:ext>
            </a:extLst>
          </p:cNvPr>
          <p:cNvSpPr txBox="1"/>
          <p:nvPr/>
        </p:nvSpPr>
        <p:spPr>
          <a:xfrm>
            <a:off x="4267201" y="381000"/>
            <a:ext cx="4267200" cy="461665"/>
          </a:xfrm>
          <a:prstGeom prst="rect">
            <a:avLst/>
          </a:prstGeom>
          <a:noFill/>
        </p:spPr>
        <p:txBody>
          <a:bodyPr wrap="square" rtlCol="0">
            <a:spAutoFit/>
          </a:bodyPr>
          <a:lstStyle/>
          <a:p>
            <a:r>
              <a:rPr lang="en-US" dirty="0">
                <a:solidFill>
                  <a:srgbClr val="C00000"/>
                </a:solidFill>
              </a:rPr>
              <a:t>Overview of the experiment</a:t>
            </a:r>
          </a:p>
        </p:txBody>
      </p:sp>
      <p:sp>
        <p:nvSpPr>
          <p:cNvPr id="8" name="Slide Number Placeholder 3">
            <a:extLst>
              <a:ext uri="{FF2B5EF4-FFF2-40B4-BE49-F238E27FC236}">
                <a16:creationId xmlns:a16="http://schemas.microsoft.com/office/drawing/2014/main" id="{F30EE1E7-26AE-424C-86DD-E4A420F10C9A}"/>
              </a:ext>
            </a:extLst>
          </p:cNvPr>
          <p:cNvSpPr>
            <a:spLocks noGrp="1"/>
          </p:cNvSpPr>
          <p:nvPr>
            <p:ph type="sldNum" sz="quarter" idx="4"/>
          </p:nvPr>
        </p:nvSpPr>
        <p:spPr>
          <a:xfrm>
            <a:off x="8305800" y="5715000"/>
            <a:ext cx="381000" cy="365125"/>
          </a:xfrm>
        </p:spPr>
        <p:txBody>
          <a:bodyPr/>
          <a:lstStyle/>
          <a:p>
            <a:r>
              <a:rPr lang="en-US" dirty="0"/>
              <a:t>4</a:t>
            </a:r>
          </a:p>
        </p:txBody>
      </p:sp>
      <p:sp>
        <p:nvSpPr>
          <p:cNvPr id="10" name="Text Placeholder 7">
            <a:extLst>
              <a:ext uri="{FF2B5EF4-FFF2-40B4-BE49-F238E27FC236}">
                <a16:creationId xmlns:a16="http://schemas.microsoft.com/office/drawing/2014/main" id="{EA624935-9867-4393-8DF1-0F4822352074}"/>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9" name="Slide Number Placeholder 3">
            <a:extLst>
              <a:ext uri="{FF2B5EF4-FFF2-40B4-BE49-F238E27FC236}">
                <a16:creationId xmlns:a16="http://schemas.microsoft.com/office/drawing/2014/main" id="{1AC388B1-EBFF-4268-A2F8-53712AC0494B}"/>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Z</a:t>
            </a:r>
          </a:p>
        </p:txBody>
      </p:sp>
    </p:spTree>
    <p:extLst>
      <p:ext uri="{BB962C8B-B14F-4D97-AF65-F5344CB8AC3E}">
        <p14:creationId xmlns:p14="http://schemas.microsoft.com/office/powerpoint/2010/main" val="1785451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4847-89E6-4052-89B7-B91DF6E69FAB}"/>
              </a:ext>
            </a:extLst>
          </p:cNvPr>
          <p:cNvSpPr>
            <a:spLocks noGrp="1"/>
          </p:cNvSpPr>
          <p:nvPr>
            <p:ph type="title"/>
          </p:nvPr>
        </p:nvSpPr>
        <p:spPr/>
        <p:txBody>
          <a:bodyPr/>
          <a:lstStyle/>
          <a:p>
            <a:r>
              <a:rPr lang="en-US" dirty="0"/>
              <a:t>Why we chose this paper:</a:t>
            </a:r>
          </a:p>
        </p:txBody>
      </p:sp>
      <p:graphicFrame>
        <p:nvGraphicFramePr>
          <p:cNvPr id="6" name="Content Placeholder 5">
            <a:extLst>
              <a:ext uri="{FF2B5EF4-FFF2-40B4-BE49-F238E27FC236}">
                <a16:creationId xmlns:a16="http://schemas.microsoft.com/office/drawing/2014/main" id="{5DE16432-FAA8-4F9D-9B1F-D9EC22E5CDCF}"/>
              </a:ext>
            </a:extLst>
          </p:cNvPr>
          <p:cNvGraphicFramePr>
            <a:graphicFrameLocks noGrp="1"/>
          </p:cNvGraphicFramePr>
          <p:nvPr>
            <p:ph idx="1"/>
            <p:extLst>
              <p:ext uri="{D42A27DB-BD31-4B8C-83A1-F6EECF244321}">
                <p14:modId xmlns:p14="http://schemas.microsoft.com/office/powerpoint/2010/main" val="2997463643"/>
              </p:ext>
            </p:extLst>
          </p:nvPr>
        </p:nvGraphicFramePr>
        <p:xfrm>
          <a:off x="762000" y="1143000"/>
          <a:ext cx="7620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601B07E3-31CC-45E7-8132-1FDA2D85D2F5}"/>
              </a:ext>
            </a:extLst>
          </p:cNvPr>
          <p:cNvSpPr>
            <a:spLocks noGrp="1"/>
          </p:cNvSpPr>
          <p:nvPr>
            <p:ph type="sldNum" sz="quarter" idx="4"/>
          </p:nvPr>
        </p:nvSpPr>
        <p:spPr/>
        <p:txBody>
          <a:bodyPr/>
          <a:lstStyle/>
          <a:p>
            <a:fld id="{179A9A4E-4C82-4D44-9372-C31BB3818094}" type="slidenum">
              <a:rPr lang="en-US" smtClean="0"/>
              <a:pPr/>
              <a:t>5</a:t>
            </a:fld>
            <a:endParaRPr lang="en-US" dirty="0"/>
          </a:p>
        </p:txBody>
      </p:sp>
      <p:sp>
        <p:nvSpPr>
          <p:cNvPr id="8" name="Text Placeholder 7">
            <a:extLst>
              <a:ext uri="{FF2B5EF4-FFF2-40B4-BE49-F238E27FC236}">
                <a16:creationId xmlns:a16="http://schemas.microsoft.com/office/drawing/2014/main" id="{89ECBD6F-861C-42A4-9E63-D3EAA27C4EB8}"/>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7" name="Slide Number Placeholder 3">
            <a:extLst>
              <a:ext uri="{FF2B5EF4-FFF2-40B4-BE49-F238E27FC236}">
                <a16:creationId xmlns:a16="http://schemas.microsoft.com/office/drawing/2014/main" id="{0EC4BCF1-2851-4171-9DFC-205706B449E5}"/>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A</a:t>
            </a:r>
          </a:p>
        </p:txBody>
      </p:sp>
    </p:spTree>
    <p:extLst>
      <p:ext uri="{BB962C8B-B14F-4D97-AF65-F5344CB8AC3E}">
        <p14:creationId xmlns:p14="http://schemas.microsoft.com/office/powerpoint/2010/main" val="154351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651FB09-5D25-4D1E-9E76-D6260BB47B8E}"/>
                                            </p:graphicEl>
                                          </p:spTgt>
                                        </p:tgtEl>
                                        <p:attrNameLst>
                                          <p:attrName>style.visibility</p:attrName>
                                        </p:attrNameLst>
                                      </p:cBhvr>
                                      <p:to>
                                        <p:strVal val="visible"/>
                                      </p:to>
                                    </p:set>
                                    <p:animEffect transition="in" filter="fade">
                                      <p:cBhvr>
                                        <p:cTn id="7" dur="500"/>
                                        <p:tgtEl>
                                          <p:spTgt spid="6">
                                            <p:graphicEl>
                                              <a:dgm id="{A651FB09-5D25-4D1E-9E76-D6260BB47B8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E614DDEE-BD53-4E6F-8E44-FA9CF540239E}"/>
                                            </p:graphicEl>
                                          </p:spTgt>
                                        </p:tgtEl>
                                        <p:attrNameLst>
                                          <p:attrName>style.visibility</p:attrName>
                                        </p:attrNameLst>
                                      </p:cBhvr>
                                      <p:to>
                                        <p:strVal val="visible"/>
                                      </p:to>
                                    </p:set>
                                    <p:animEffect transition="in" filter="fade">
                                      <p:cBhvr>
                                        <p:cTn id="12" dur="500"/>
                                        <p:tgtEl>
                                          <p:spTgt spid="6">
                                            <p:graphicEl>
                                              <a:dgm id="{E614DDEE-BD53-4E6F-8E44-FA9CF540239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E3A8E731-E694-45EF-BEDE-F2060163F237}"/>
                                            </p:graphicEl>
                                          </p:spTgt>
                                        </p:tgtEl>
                                        <p:attrNameLst>
                                          <p:attrName>style.visibility</p:attrName>
                                        </p:attrNameLst>
                                      </p:cBhvr>
                                      <p:to>
                                        <p:strVal val="visible"/>
                                      </p:to>
                                    </p:set>
                                    <p:animEffect transition="in" filter="fade">
                                      <p:cBhvr>
                                        <p:cTn id="17" dur="500"/>
                                        <p:tgtEl>
                                          <p:spTgt spid="6">
                                            <p:graphicEl>
                                              <a:dgm id="{E3A8E731-E694-45EF-BEDE-F2060163F23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6">
                                            <p:graphicEl>
                                              <a:dgm id="{C5644282-6C8C-43B6-8AF1-263A3A8C8068}"/>
                                            </p:graphicEl>
                                          </p:spTgt>
                                        </p:tgtEl>
                                        <p:attrNameLst>
                                          <p:attrName>style.visibility</p:attrName>
                                        </p:attrNameLst>
                                      </p:cBhvr>
                                      <p:to>
                                        <p:strVal val="visible"/>
                                      </p:to>
                                    </p:set>
                                    <p:anim calcmode="lin" valueType="num">
                                      <p:cBhvr>
                                        <p:cTn id="22" dur="1000" fill="hold"/>
                                        <p:tgtEl>
                                          <p:spTgt spid="6">
                                            <p:graphicEl>
                                              <a:dgm id="{C5644282-6C8C-43B6-8AF1-263A3A8C8068}"/>
                                            </p:graphicEl>
                                          </p:spTgt>
                                        </p:tgtEl>
                                        <p:attrNameLst>
                                          <p:attrName>ppt_w</p:attrName>
                                        </p:attrNameLst>
                                      </p:cBhvr>
                                      <p:tavLst>
                                        <p:tav tm="0">
                                          <p:val>
                                            <p:fltVal val="0"/>
                                          </p:val>
                                        </p:tav>
                                        <p:tav tm="100000">
                                          <p:val>
                                            <p:strVal val="#ppt_w"/>
                                          </p:val>
                                        </p:tav>
                                      </p:tavLst>
                                    </p:anim>
                                    <p:anim calcmode="lin" valueType="num">
                                      <p:cBhvr>
                                        <p:cTn id="23" dur="1000" fill="hold"/>
                                        <p:tgtEl>
                                          <p:spTgt spid="6">
                                            <p:graphicEl>
                                              <a:dgm id="{C5644282-6C8C-43B6-8AF1-263A3A8C8068}"/>
                                            </p:graphicEl>
                                          </p:spTgt>
                                        </p:tgtEl>
                                        <p:attrNameLst>
                                          <p:attrName>ppt_h</p:attrName>
                                        </p:attrNameLst>
                                      </p:cBhvr>
                                      <p:tavLst>
                                        <p:tav tm="0">
                                          <p:val>
                                            <p:fltVal val="0"/>
                                          </p:val>
                                        </p:tav>
                                        <p:tav tm="100000">
                                          <p:val>
                                            <p:strVal val="#ppt_h"/>
                                          </p:val>
                                        </p:tav>
                                      </p:tavLst>
                                    </p:anim>
                                    <p:anim calcmode="lin" valueType="num">
                                      <p:cBhvr>
                                        <p:cTn id="24" dur="1000" fill="hold"/>
                                        <p:tgtEl>
                                          <p:spTgt spid="6">
                                            <p:graphicEl>
                                              <a:dgm id="{C5644282-6C8C-43B6-8AF1-263A3A8C8068}"/>
                                            </p:graphicEl>
                                          </p:spTgt>
                                        </p:tgtEl>
                                        <p:attrNameLst>
                                          <p:attrName>style.rotation</p:attrName>
                                        </p:attrNameLst>
                                      </p:cBhvr>
                                      <p:tavLst>
                                        <p:tav tm="0">
                                          <p:val>
                                            <p:fltVal val="90"/>
                                          </p:val>
                                        </p:tav>
                                        <p:tav tm="100000">
                                          <p:val>
                                            <p:fltVal val="0"/>
                                          </p:val>
                                        </p:tav>
                                      </p:tavLst>
                                    </p:anim>
                                    <p:animEffect transition="in" filter="fade">
                                      <p:cBhvr>
                                        <p:cTn id="25" dur="1000"/>
                                        <p:tgtEl>
                                          <p:spTgt spid="6">
                                            <p:graphicEl>
                                              <a:dgm id="{C5644282-6C8C-43B6-8AF1-263A3A8C806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1E6D-057D-4E3B-A338-B0475C03889F}"/>
              </a:ext>
            </a:extLst>
          </p:cNvPr>
          <p:cNvSpPr>
            <a:spLocks noGrp="1"/>
          </p:cNvSpPr>
          <p:nvPr>
            <p:ph type="title"/>
          </p:nvPr>
        </p:nvSpPr>
        <p:spPr/>
        <p:txBody>
          <a:bodyPr/>
          <a:lstStyle/>
          <a:p>
            <a:pPr algn="ctr"/>
            <a:r>
              <a:rPr lang="en-US" dirty="0"/>
              <a:t>Their Bioinformatics Pipeline</a:t>
            </a:r>
          </a:p>
        </p:txBody>
      </p:sp>
      <p:graphicFrame>
        <p:nvGraphicFramePr>
          <p:cNvPr id="3" name="Content Placeholder 2">
            <a:extLst>
              <a:ext uri="{FF2B5EF4-FFF2-40B4-BE49-F238E27FC236}">
                <a16:creationId xmlns:a16="http://schemas.microsoft.com/office/drawing/2014/main" id="{F3420B6A-9E6E-4D78-A501-3DAE75913125}"/>
              </a:ext>
            </a:extLst>
          </p:cNvPr>
          <p:cNvGraphicFramePr>
            <a:graphicFrameLocks noGrp="1"/>
          </p:cNvGraphicFramePr>
          <p:nvPr>
            <p:ph idx="1"/>
            <p:extLst>
              <p:ext uri="{D42A27DB-BD31-4B8C-83A1-F6EECF244321}">
                <p14:modId xmlns:p14="http://schemas.microsoft.com/office/powerpoint/2010/main" val="146917083"/>
              </p:ext>
            </p:extLst>
          </p:nvPr>
        </p:nvGraphicFramePr>
        <p:xfrm>
          <a:off x="228600" y="1137920"/>
          <a:ext cx="86868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FAF93CA6-3452-4171-95C7-0D8987BFC642}"/>
              </a:ext>
            </a:extLst>
          </p:cNvPr>
          <p:cNvSpPr>
            <a:spLocks noGrp="1"/>
          </p:cNvSpPr>
          <p:nvPr>
            <p:ph type="sldNum" sz="quarter" idx="4"/>
          </p:nvPr>
        </p:nvSpPr>
        <p:spPr/>
        <p:txBody>
          <a:bodyPr/>
          <a:lstStyle/>
          <a:p>
            <a:fld id="{179A9A4E-4C82-4D44-9372-C31BB3818094}" type="slidenum">
              <a:rPr lang="en-US" smtClean="0"/>
              <a:pPr/>
              <a:t>6</a:t>
            </a:fld>
            <a:endParaRPr lang="en-US" dirty="0"/>
          </a:p>
        </p:txBody>
      </p:sp>
      <p:sp>
        <p:nvSpPr>
          <p:cNvPr id="7" name="Text Placeholder 7">
            <a:extLst>
              <a:ext uri="{FF2B5EF4-FFF2-40B4-BE49-F238E27FC236}">
                <a16:creationId xmlns:a16="http://schemas.microsoft.com/office/drawing/2014/main" id="{9228A985-E61E-4221-A8E4-82D9129F4C4A}"/>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6" name="Slide Number Placeholder 3">
            <a:extLst>
              <a:ext uri="{FF2B5EF4-FFF2-40B4-BE49-F238E27FC236}">
                <a16:creationId xmlns:a16="http://schemas.microsoft.com/office/drawing/2014/main" id="{CC74D95D-B6B1-4554-92A4-937361E57949}"/>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A</a:t>
            </a:r>
          </a:p>
        </p:txBody>
      </p:sp>
    </p:spTree>
    <p:extLst>
      <p:ext uri="{BB962C8B-B14F-4D97-AF65-F5344CB8AC3E}">
        <p14:creationId xmlns:p14="http://schemas.microsoft.com/office/powerpoint/2010/main" val="1607632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F4A3FB-F65B-43F2-AFFF-A861329BE0F3}"/>
              </a:ext>
            </a:extLst>
          </p:cNvPr>
          <p:cNvSpPr>
            <a:spLocks noGrp="1"/>
          </p:cNvSpPr>
          <p:nvPr>
            <p:ph type="title"/>
          </p:nvPr>
        </p:nvSpPr>
        <p:spPr>
          <a:xfrm>
            <a:off x="381000" y="228600"/>
            <a:ext cx="7772400" cy="1066800"/>
          </a:xfrm>
        </p:spPr>
        <p:txBody>
          <a:bodyPr/>
          <a:lstStyle/>
          <a:p>
            <a:r>
              <a:rPr lang="en-US" dirty="0"/>
              <a:t>How we attempted to replicate their pipeline:</a:t>
            </a:r>
          </a:p>
        </p:txBody>
      </p:sp>
      <p:sp>
        <p:nvSpPr>
          <p:cNvPr id="5" name="Slide Number Placeholder 4">
            <a:extLst>
              <a:ext uri="{FF2B5EF4-FFF2-40B4-BE49-F238E27FC236}">
                <a16:creationId xmlns:a16="http://schemas.microsoft.com/office/drawing/2014/main" id="{A3603D05-4763-46E5-B0E0-0047CE68FB9F}"/>
              </a:ext>
            </a:extLst>
          </p:cNvPr>
          <p:cNvSpPr>
            <a:spLocks noGrp="1"/>
          </p:cNvSpPr>
          <p:nvPr>
            <p:ph type="sldNum" sz="quarter" idx="4"/>
          </p:nvPr>
        </p:nvSpPr>
        <p:spPr>
          <a:xfrm>
            <a:off x="6553200" y="5715000"/>
            <a:ext cx="2133600" cy="365125"/>
          </a:xfrm>
        </p:spPr>
        <p:txBody>
          <a:bodyPr/>
          <a:lstStyle/>
          <a:p>
            <a:fld id="{179A9A4E-4C82-4D44-9372-C31BB3818094}" type="slidenum">
              <a:rPr lang="en-US" smtClean="0"/>
              <a:pPr/>
              <a:t>7</a:t>
            </a:fld>
            <a:endParaRPr lang="en-US" dirty="0"/>
          </a:p>
        </p:txBody>
      </p:sp>
      <p:graphicFrame>
        <p:nvGraphicFramePr>
          <p:cNvPr id="3" name="Content Placeholder 2">
            <a:extLst>
              <a:ext uri="{FF2B5EF4-FFF2-40B4-BE49-F238E27FC236}">
                <a16:creationId xmlns:a16="http://schemas.microsoft.com/office/drawing/2014/main" id="{578CACCE-3818-4BE8-9AAF-1CC5251BDBF3}"/>
              </a:ext>
            </a:extLst>
          </p:cNvPr>
          <p:cNvGraphicFramePr>
            <a:graphicFrameLocks noGrp="1"/>
          </p:cNvGraphicFramePr>
          <p:nvPr>
            <p:ph idx="1"/>
            <p:extLst>
              <p:ext uri="{D42A27DB-BD31-4B8C-83A1-F6EECF244321}">
                <p14:modId xmlns:p14="http://schemas.microsoft.com/office/powerpoint/2010/main" val="4280242415"/>
              </p:ext>
            </p:extLst>
          </p:nvPr>
        </p:nvGraphicFramePr>
        <p:xfrm>
          <a:off x="838200" y="1447800"/>
          <a:ext cx="76200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837E8334-BBDB-7444-BCAF-A1969B464C0F}"/>
              </a:ext>
            </a:extLst>
          </p:cNvPr>
          <p:cNvSpPr txBox="1"/>
          <p:nvPr/>
        </p:nvSpPr>
        <p:spPr>
          <a:xfrm>
            <a:off x="951866" y="4724400"/>
            <a:ext cx="1141659" cy="307777"/>
          </a:xfrm>
          <a:prstGeom prst="rect">
            <a:avLst/>
          </a:prstGeom>
          <a:noFill/>
          <a:ln>
            <a:noFill/>
          </a:ln>
        </p:spPr>
        <p:txBody>
          <a:bodyPr wrap="none" rtlCol="0">
            <a:spAutoFit/>
          </a:bodyPr>
          <a:lstStyle/>
          <a:p>
            <a:r>
              <a:rPr lang="en-US" sz="1400" dirty="0" err="1"/>
              <a:t>fasterq</a:t>
            </a:r>
            <a:r>
              <a:rPr lang="en-US" sz="1400" dirty="0"/>
              <a:t>-dump</a:t>
            </a:r>
          </a:p>
        </p:txBody>
      </p:sp>
      <p:sp>
        <p:nvSpPr>
          <p:cNvPr id="8" name="TextBox 7">
            <a:extLst>
              <a:ext uri="{FF2B5EF4-FFF2-40B4-BE49-F238E27FC236}">
                <a16:creationId xmlns:a16="http://schemas.microsoft.com/office/drawing/2014/main" id="{1D0CA25C-9844-0042-BF02-CCD3AC0EBD3F}"/>
              </a:ext>
            </a:extLst>
          </p:cNvPr>
          <p:cNvSpPr txBox="1"/>
          <p:nvPr/>
        </p:nvSpPr>
        <p:spPr>
          <a:xfrm>
            <a:off x="2880452" y="4721423"/>
            <a:ext cx="548548" cy="307777"/>
          </a:xfrm>
          <a:prstGeom prst="rect">
            <a:avLst/>
          </a:prstGeom>
          <a:noFill/>
          <a:ln>
            <a:noFill/>
          </a:ln>
        </p:spPr>
        <p:txBody>
          <a:bodyPr wrap="none" rtlCol="0">
            <a:spAutoFit/>
          </a:bodyPr>
          <a:lstStyle/>
          <a:p>
            <a:r>
              <a:rPr lang="en-US" sz="1400" dirty="0" err="1"/>
              <a:t>wc</a:t>
            </a:r>
            <a:r>
              <a:rPr lang="en-US" sz="1400" dirty="0"/>
              <a:t> -l</a:t>
            </a:r>
          </a:p>
        </p:txBody>
      </p:sp>
      <p:sp>
        <p:nvSpPr>
          <p:cNvPr id="9" name="TextBox 8">
            <a:extLst>
              <a:ext uri="{FF2B5EF4-FFF2-40B4-BE49-F238E27FC236}">
                <a16:creationId xmlns:a16="http://schemas.microsoft.com/office/drawing/2014/main" id="{14052DCB-2A53-A048-BB80-DD13E55F13F0}"/>
              </a:ext>
            </a:extLst>
          </p:cNvPr>
          <p:cNvSpPr txBox="1"/>
          <p:nvPr/>
        </p:nvSpPr>
        <p:spPr>
          <a:xfrm>
            <a:off x="4079938" y="4721422"/>
            <a:ext cx="1143262" cy="738664"/>
          </a:xfrm>
          <a:prstGeom prst="rect">
            <a:avLst/>
          </a:prstGeom>
          <a:noFill/>
          <a:ln>
            <a:noFill/>
          </a:ln>
        </p:spPr>
        <p:txBody>
          <a:bodyPr wrap="none" rtlCol="0">
            <a:spAutoFit/>
          </a:bodyPr>
          <a:lstStyle/>
          <a:p>
            <a:r>
              <a:rPr lang="en-US" sz="1400" dirty="0" err="1"/>
              <a:t>blastn</a:t>
            </a:r>
            <a:endParaRPr lang="en-US" sz="1400" dirty="0"/>
          </a:p>
          <a:p>
            <a:r>
              <a:rPr lang="en-US" sz="1400" dirty="0" err="1"/>
              <a:t>megablast</a:t>
            </a:r>
            <a:endParaRPr lang="en-US" sz="1400" dirty="0"/>
          </a:p>
          <a:p>
            <a:r>
              <a:rPr lang="en-US" sz="1400" dirty="0"/>
              <a:t>dc-</a:t>
            </a:r>
            <a:r>
              <a:rPr lang="en-US" sz="1400" dirty="0" err="1"/>
              <a:t>megablast</a:t>
            </a:r>
            <a:endParaRPr lang="en-US" sz="1400" dirty="0"/>
          </a:p>
        </p:txBody>
      </p:sp>
      <p:sp>
        <p:nvSpPr>
          <p:cNvPr id="10" name="TextBox 9">
            <a:extLst>
              <a:ext uri="{FF2B5EF4-FFF2-40B4-BE49-F238E27FC236}">
                <a16:creationId xmlns:a16="http://schemas.microsoft.com/office/drawing/2014/main" id="{D6DC3457-6C27-C14C-A412-84D756703B87}"/>
              </a:ext>
            </a:extLst>
          </p:cNvPr>
          <p:cNvSpPr txBox="1"/>
          <p:nvPr/>
        </p:nvSpPr>
        <p:spPr>
          <a:xfrm>
            <a:off x="6588868" y="4721422"/>
            <a:ext cx="503664" cy="523220"/>
          </a:xfrm>
          <a:prstGeom prst="rect">
            <a:avLst/>
          </a:prstGeom>
          <a:noFill/>
          <a:ln>
            <a:noFill/>
          </a:ln>
        </p:spPr>
        <p:txBody>
          <a:bodyPr wrap="none" rtlCol="0">
            <a:spAutoFit/>
          </a:bodyPr>
          <a:lstStyle/>
          <a:p>
            <a:r>
              <a:rPr lang="en-US" sz="1400" dirty="0"/>
              <a:t>grep</a:t>
            </a:r>
          </a:p>
          <a:p>
            <a:endParaRPr lang="en-US" sz="1400" dirty="0"/>
          </a:p>
        </p:txBody>
      </p:sp>
      <p:sp>
        <p:nvSpPr>
          <p:cNvPr id="11" name="Text Placeholder 7">
            <a:extLst>
              <a:ext uri="{FF2B5EF4-FFF2-40B4-BE49-F238E27FC236}">
                <a16:creationId xmlns:a16="http://schemas.microsoft.com/office/drawing/2014/main" id="{7CA8DBDE-2D06-4C35-AC31-D8F665C019F6}"/>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12" name="Slide Number Placeholder 3">
            <a:extLst>
              <a:ext uri="{FF2B5EF4-FFF2-40B4-BE49-F238E27FC236}">
                <a16:creationId xmlns:a16="http://schemas.microsoft.com/office/drawing/2014/main" id="{7409D328-C7BE-4FA9-A6EC-CBAFD2BDBA8C}"/>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A</a:t>
            </a:r>
          </a:p>
        </p:txBody>
      </p:sp>
    </p:spTree>
    <p:extLst>
      <p:ext uri="{BB962C8B-B14F-4D97-AF65-F5344CB8AC3E}">
        <p14:creationId xmlns:p14="http://schemas.microsoft.com/office/powerpoint/2010/main" val="211173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12277B-2627-4B5B-AAD4-1960D4ED4C7C}"/>
              </a:ext>
            </a:extLst>
          </p:cNvPr>
          <p:cNvSpPr>
            <a:spLocks noGrp="1"/>
          </p:cNvSpPr>
          <p:nvPr>
            <p:ph type="title"/>
          </p:nvPr>
        </p:nvSpPr>
        <p:spPr>
          <a:xfrm>
            <a:off x="457200" y="0"/>
            <a:ext cx="7772400" cy="822325"/>
          </a:xfrm>
        </p:spPr>
        <p:txBody>
          <a:bodyPr/>
          <a:lstStyle/>
          <a:p>
            <a:r>
              <a:rPr lang="en-US" dirty="0"/>
              <a:t>Comparison of Results</a:t>
            </a:r>
          </a:p>
        </p:txBody>
      </p:sp>
      <p:graphicFrame>
        <p:nvGraphicFramePr>
          <p:cNvPr id="10" name="Table 10">
            <a:extLst>
              <a:ext uri="{FF2B5EF4-FFF2-40B4-BE49-F238E27FC236}">
                <a16:creationId xmlns:a16="http://schemas.microsoft.com/office/drawing/2014/main" id="{53D6C412-D0F9-422C-B208-14C1772EA1DB}"/>
              </a:ext>
            </a:extLst>
          </p:cNvPr>
          <p:cNvGraphicFramePr>
            <a:graphicFrameLocks noGrp="1"/>
          </p:cNvGraphicFramePr>
          <p:nvPr>
            <p:ph idx="1"/>
          </p:nvPr>
        </p:nvGraphicFramePr>
        <p:xfrm>
          <a:off x="228603" y="1778000"/>
          <a:ext cx="4114797" cy="2865120"/>
        </p:xfrm>
        <a:graphic>
          <a:graphicData uri="http://schemas.openxmlformats.org/drawingml/2006/table">
            <a:tbl>
              <a:tblPr firstRow="1" bandRow="1">
                <a:tableStyleId>{21E4AEA4-8DFA-4A89-87EB-49C32662AFE0}</a:tableStyleId>
              </a:tblPr>
              <a:tblGrid>
                <a:gridCol w="1166882">
                  <a:extLst>
                    <a:ext uri="{9D8B030D-6E8A-4147-A177-3AD203B41FA5}">
                      <a16:colId xmlns:a16="http://schemas.microsoft.com/office/drawing/2014/main" val="1610177453"/>
                    </a:ext>
                  </a:extLst>
                </a:gridCol>
                <a:gridCol w="798394">
                  <a:extLst>
                    <a:ext uri="{9D8B030D-6E8A-4147-A177-3AD203B41FA5}">
                      <a16:colId xmlns:a16="http://schemas.microsoft.com/office/drawing/2014/main" val="2726243927"/>
                    </a:ext>
                  </a:extLst>
                </a:gridCol>
                <a:gridCol w="1105467">
                  <a:extLst>
                    <a:ext uri="{9D8B030D-6E8A-4147-A177-3AD203B41FA5}">
                      <a16:colId xmlns:a16="http://schemas.microsoft.com/office/drawing/2014/main" val="3659733685"/>
                    </a:ext>
                  </a:extLst>
                </a:gridCol>
                <a:gridCol w="1044054">
                  <a:extLst>
                    <a:ext uri="{9D8B030D-6E8A-4147-A177-3AD203B41FA5}">
                      <a16:colId xmlns:a16="http://schemas.microsoft.com/office/drawing/2014/main" val="903285781"/>
                    </a:ext>
                  </a:extLst>
                </a:gridCol>
              </a:tblGrid>
              <a:tr h="370840">
                <a:tc>
                  <a:txBody>
                    <a:bodyPr/>
                    <a:lstStyle/>
                    <a:p>
                      <a:r>
                        <a:rPr lang="en-US" dirty="0"/>
                        <a:t>Database</a:t>
                      </a:r>
                    </a:p>
                  </a:txBody>
                  <a:tcPr/>
                </a:tc>
                <a:tc>
                  <a:txBody>
                    <a:bodyPr/>
                    <a:lstStyle/>
                    <a:p>
                      <a:r>
                        <a:rPr lang="en-US" dirty="0"/>
                        <a:t>Query</a:t>
                      </a:r>
                    </a:p>
                  </a:txBody>
                  <a:tcPr/>
                </a:tc>
                <a:tc>
                  <a:txBody>
                    <a:bodyPr/>
                    <a:lstStyle/>
                    <a:p>
                      <a:r>
                        <a:rPr lang="en-US" dirty="0"/>
                        <a:t>Their Reads</a:t>
                      </a:r>
                    </a:p>
                  </a:txBody>
                  <a:tcPr/>
                </a:tc>
                <a:tc>
                  <a:txBody>
                    <a:bodyPr/>
                    <a:lstStyle/>
                    <a:p>
                      <a:r>
                        <a:rPr lang="en-US" dirty="0"/>
                        <a:t>Our Reads</a:t>
                      </a:r>
                    </a:p>
                  </a:txBody>
                  <a:tcPr/>
                </a:tc>
                <a:extLst>
                  <a:ext uri="{0D108BD9-81ED-4DB2-BD59-A6C34878D82A}">
                    <a16:rowId xmlns:a16="http://schemas.microsoft.com/office/drawing/2014/main" val="2929541066"/>
                  </a:ext>
                </a:extLst>
              </a:tr>
              <a:tr h="370840">
                <a:tc>
                  <a:txBody>
                    <a:bodyPr/>
                    <a:lstStyle/>
                    <a:p>
                      <a:r>
                        <a:rPr lang="en-US" dirty="0"/>
                        <a:t>Mock</a:t>
                      </a:r>
                    </a:p>
                  </a:txBody>
                  <a:tcPr/>
                </a:tc>
                <a:tc>
                  <a:txBody>
                    <a:bodyPr/>
                    <a:lstStyle/>
                    <a:p>
                      <a:r>
                        <a:rPr lang="en-US" dirty="0"/>
                        <a:t>PMV</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1818375432"/>
                  </a:ext>
                </a:extLst>
              </a:tr>
              <a:tr h="370840">
                <a:tc>
                  <a:txBody>
                    <a:bodyPr/>
                    <a:lstStyle/>
                    <a:p>
                      <a:r>
                        <a:rPr lang="en-US" dirty="0"/>
                        <a:t>Mock</a:t>
                      </a:r>
                    </a:p>
                  </a:txBody>
                  <a:tcPr/>
                </a:tc>
                <a:tc>
                  <a:txBody>
                    <a:bodyPr/>
                    <a:lstStyle/>
                    <a:p>
                      <a:r>
                        <a:rPr lang="en-US" dirty="0"/>
                        <a:t>SPMV</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666802436"/>
                  </a:ext>
                </a:extLst>
              </a:tr>
              <a:tr h="370840">
                <a:tc>
                  <a:txBody>
                    <a:bodyPr/>
                    <a:lstStyle/>
                    <a:p>
                      <a:r>
                        <a:rPr lang="en-US" dirty="0"/>
                        <a:t>PMV</a:t>
                      </a:r>
                    </a:p>
                  </a:txBody>
                  <a:tcPr/>
                </a:tc>
                <a:tc>
                  <a:txBody>
                    <a:bodyPr/>
                    <a:lstStyle/>
                    <a:p>
                      <a:r>
                        <a:rPr lang="en-US" dirty="0"/>
                        <a:t>PMV</a:t>
                      </a:r>
                    </a:p>
                  </a:txBody>
                  <a:tcPr/>
                </a:tc>
                <a:tc>
                  <a:txBody>
                    <a:bodyPr/>
                    <a:lstStyle/>
                    <a:p>
                      <a:r>
                        <a:rPr lang="en-US" dirty="0"/>
                        <a:t>20,000</a:t>
                      </a:r>
                    </a:p>
                  </a:txBody>
                  <a:tcPr/>
                </a:tc>
                <a:tc>
                  <a:txBody>
                    <a:bodyPr/>
                    <a:lstStyle/>
                    <a:p>
                      <a:r>
                        <a:rPr lang="en-US" dirty="0"/>
                        <a:t>21654</a:t>
                      </a:r>
                    </a:p>
                  </a:txBody>
                  <a:tcPr/>
                </a:tc>
                <a:extLst>
                  <a:ext uri="{0D108BD9-81ED-4DB2-BD59-A6C34878D82A}">
                    <a16:rowId xmlns:a16="http://schemas.microsoft.com/office/drawing/2014/main" val="2830864621"/>
                  </a:ext>
                </a:extLst>
              </a:tr>
              <a:tr h="370840">
                <a:tc>
                  <a:txBody>
                    <a:bodyPr/>
                    <a:lstStyle/>
                    <a:p>
                      <a:r>
                        <a:rPr lang="en-US" dirty="0"/>
                        <a:t>PMV</a:t>
                      </a:r>
                    </a:p>
                  </a:txBody>
                  <a:tcPr/>
                </a:tc>
                <a:tc>
                  <a:txBody>
                    <a:bodyPr/>
                    <a:lstStyle/>
                    <a:p>
                      <a:r>
                        <a:rPr lang="en-US" dirty="0"/>
                        <a:t>SPMV</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75108101"/>
                  </a:ext>
                </a:extLst>
              </a:tr>
              <a:tr h="370840">
                <a:tc>
                  <a:txBody>
                    <a:bodyPr/>
                    <a:lstStyle/>
                    <a:p>
                      <a:r>
                        <a:rPr lang="en-US" dirty="0"/>
                        <a:t>Combined</a:t>
                      </a:r>
                    </a:p>
                  </a:txBody>
                  <a:tcPr/>
                </a:tc>
                <a:tc>
                  <a:txBody>
                    <a:bodyPr/>
                    <a:lstStyle/>
                    <a:p>
                      <a:r>
                        <a:rPr lang="en-US" dirty="0"/>
                        <a:t>PMV</a:t>
                      </a:r>
                    </a:p>
                  </a:txBody>
                  <a:tcPr/>
                </a:tc>
                <a:tc>
                  <a:txBody>
                    <a:bodyPr/>
                    <a:lstStyle/>
                    <a:p>
                      <a:r>
                        <a:rPr lang="en-US" dirty="0"/>
                        <a:t>19928</a:t>
                      </a:r>
                    </a:p>
                  </a:txBody>
                  <a:tcPr/>
                </a:tc>
                <a:tc>
                  <a:txBody>
                    <a:bodyPr/>
                    <a:lstStyle/>
                    <a:p>
                      <a:r>
                        <a:rPr lang="en-US" dirty="0"/>
                        <a:t>19891</a:t>
                      </a:r>
                    </a:p>
                  </a:txBody>
                  <a:tcPr/>
                </a:tc>
                <a:extLst>
                  <a:ext uri="{0D108BD9-81ED-4DB2-BD59-A6C34878D82A}">
                    <a16:rowId xmlns:a16="http://schemas.microsoft.com/office/drawing/2014/main" val="4137905767"/>
                  </a:ext>
                </a:extLst>
              </a:tr>
              <a:tr h="370840">
                <a:tc>
                  <a:txBody>
                    <a:bodyPr/>
                    <a:lstStyle/>
                    <a:p>
                      <a:r>
                        <a:rPr lang="en-US" dirty="0"/>
                        <a:t>Combined</a:t>
                      </a:r>
                    </a:p>
                  </a:txBody>
                  <a:tcPr/>
                </a:tc>
                <a:tc>
                  <a:txBody>
                    <a:bodyPr/>
                    <a:lstStyle/>
                    <a:p>
                      <a:r>
                        <a:rPr lang="en-US" dirty="0"/>
                        <a:t>SPMV</a:t>
                      </a:r>
                    </a:p>
                  </a:txBody>
                  <a:tcPr/>
                </a:tc>
                <a:tc>
                  <a:txBody>
                    <a:bodyPr/>
                    <a:lstStyle/>
                    <a:p>
                      <a:r>
                        <a:rPr lang="en-US" dirty="0"/>
                        <a:t>763</a:t>
                      </a:r>
                    </a:p>
                  </a:txBody>
                  <a:tcPr/>
                </a:tc>
                <a:tc>
                  <a:txBody>
                    <a:bodyPr/>
                    <a:lstStyle/>
                    <a:p>
                      <a:r>
                        <a:rPr lang="en-US" dirty="0"/>
                        <a:t>755</a:t>
                      </a:r>
                    </a:p>
                  </a:txBody>
                  <a:tcPr/>
                </a:tc>
                <a:extLst>
                  <a:ext uri="{0D108BD9-81ED-4DB2-BD59-A6C34878D82A}">
                    <a16:rowId xmlns:a16="http://schemas.microsoft.com/office/drawing/2014/main" val="434688469"/>
                  </a:ext>
                </a:extLst>
              </a:tr>
            </a:tbl>
          </a:graphicData>
        </a:graphic>
      </p:graphicFrame>
      <p:sp>
        <p:nvSpPr>
          <p:cNvPr id="2" name="Slide Number Placeholder 1">
            <a:extLst>
              <a:ext uri="{FF2B5EF4-FFF2-40B4-BE49-F238E27FC236}">
                <a16:creationId xmlns:a16="http://schemas.microsoft.com/office/drawing/2014/main" id="{60FDBF2C-81A8-4887-BF7A-32E5B5B5A0C4}"/>
              </a:ext>
            </a:extLst>
          </p:cNvPr>
          <p:cNvSpPr>
            <a:spLocks noGrp="1"/>
          </p:cNvSpPr>
          <p:nvPr>
            <p:ph type="sldNum" sz="quarter" idx="4"/>
          </p:nvPr>
        </p:nvSpPr>
        <p:spPr/>
        <p:txBody>
          <a:bodyPr/>
          <a:lstStyle/>
          <a:p>
            <a:fld id="{179A9A4E-4C82-4D44-9372-C31BB3818094}" type="slidenum">
              <a:rPr lang="en-US" smtClean="0"/>
              <a:pPr/>
              <a:t>8</a:t>
            </a:fld>
            <a:endParaRPr lang="en-US" dirty="0"/>
          </a:p>
        </p:txBody>
      </p:sp>
      <p:sp>
        <p:nvSpPr>
          <p:cNvPr id="12" name="TextBox 11">
            <a:extLst>
              <a:ext uri="{FF2B5EF4-FFF2-40B4-BE49-F238E27FC236}">
                <a16:creationId xmlns:a16="http://schemas.microsoft.com/office/drawing/2014/main" id="{BB51910C-911F-46FD-B5F0-49952F686F11}"/>
              </a:ext>
            </a:extLst>
          </p:cNvPr>
          <p:cNvSpPr txBox="1"/>
          <p:nvPr/>
        </p:nvSpPr>
        <p:spPr>
          <a:xfrm>
            <a:off x="2286000" y="1249680"/>
            <a:ext cx="19050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ln w="0"/>
                <a:effectLst>
                  <a:outerShdw blurRad="38100" dist="19050" dir="2700000" algn="tl" rotWithShape="0">
                    <a:schemeClr val="dk1">
                      <a:alpha val="40000"/>
                    </a:schemeClr>
                  </a:outerShdw>
                </a:effectLst>
              </a:rPr>
              <a:t>Blast – N</a:t>
            </a:r>
          </a:p>
        </p:txBody>
      </p:sp>
      <p:graphicFrame>
        <p:nvGraphicFramePr>
          <p:cNvPr id="13" name="Table 12">
            <a:extLst>
              <a:ext uri="{FF2B5EF4-FFF2-40B4-BE49-F238E27FC236}">
                <a16:creationId xmlns:a16="http://schemas.microsoft.com/office/drawing/2014/main" id="{0FFBC555-4F81-4F2D-819D-72B8F2661D1A}"/>
              </a:ext>
            </a:extLst>
          </p:cNvPr>
          <p:cNvGraphicFramePr>
            <a:graphicFrameLocks noGrp="1"/>
          </p:cNvGraphicFramePr>
          <p:nvPr/>
        </p:nvGraphicFramePr>
        <p:xfrm>
          <a:off x="4343400" y="1778000"/>
          <a:ext cx="2279175" cy="2865120"/>
        </p:xfrm>
        <a:graphic>
          <a:graphicData uri="http://schemas.openxmlformats.org/drawingml/2006/table">
            <a:tbl>
              <a:tblPr firstRow="1" bandRow="1">
                <a:tableStyleId>{21E4AEA4-8DFA-4A89-87EB-49C32662AFE0}</a:tableStyleId>
              </a:tblPr>
              <a:tblGrid>
                <a:gridCol w="1172147">
                  <a:extLst>
                    <a:ext uri="{9D8B030D-6E8A-4147-A177-3AD203B41FA5}">
                      <a16:colId xmlns:a16="http://schemas.microsoft.com/office/drawing/2014/main" val="3341192108"/>
                    </a:ext>
                  </a:extLst>
                </a:gridCol>
                <a:gridCol w="1107028">
                  <a:extLst>
                    <a:ext uri="{9D8B030D-6E8A-4147-A177-3AD203B41FA5}">
                      <a16:colId xmlns:a16="http://schemas.microsoft.com/office/drawing/2014/main" val="3225207980"/>
                    </a:ext>
                  </a:extLst>
                </a:gridCol>
              </a:tblGrid>
              <a:tr h="370840">
                <a:tc>
                  <a:txBody>
                    <a:bodyPr/>
                    <a:lstStyle/>
                    <a:p>
                      <a:r>
                        <a:rPr lang="en-US" dirty="0"/>
                        <a:t>Their Reads</a:t>
                      </a:r>
                    </a:p>
                  </a:txBody>
                  <a:tcPr/>
                </a:tc>
                <a:tc>
                  <a:txBody>
                    <a:bodyPr/>
                    <a:lstStyle/>
                    <a:p>
                      <a:r>
                        <a:rPr lang="en-US" dirty="0"/>
                        <a:t>Our Reads</a:t>
                      </a:r>
                    </a:p>
                  </a:txBody>
                  <a:tcPr/>
                </a:tc>
                <a:extLst>
                  <a:ext uri="{0D108BD9-81ED-4DB2-BD59-A6C34878D82A}">
                    <a16:rowId xmlns:a16="http://schemas.microsoft.com/office/drawing/2014/main" val="1564213237"/>
                  </a:ext>
                </a:extLst>
              </a:tr>
              <a:tr h="370840">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3578980459"/>
                  </a:ext>
                </a:extLst>
              </a:tr>
              <a:tr h="370840">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969826702"/>
                  </a:ext>
                </a:extLst>
              </a:tr>
              <a:tr h="370840">
                <a:tc>
                  <a:txBody>
                    <a:bodyPr/>
                    <a:lstStyle/>
                    <a:p>
                      <a:r>
                        <a:rPr lang="en-US" dirty="0"/>
                        <a:t>20,000</a:t>
                      </a:r>
                    </a:p>
                  </a:txBody>
                  <a:tcPr/>
                </a:tc>
                <a:tc>
                  <a:txBody>
                    <a:bodyPr/>
                    <a:lstStyle/>
                    <a:p>
                      <a:r>
                        <a:rPr lang="en-US" dirty="0"/>
                        <a:t>21654</a:t>
                      </a:r>
                    </a:p>
                  </a:txBody>
                  <a:tcPr/>
                </a:tc>
                <a:extLst>
                  <a:ext uri="{0D108BD9-81ED-4DB2-BD59-A6C34878D82A}">
                    <a16:rowId xmlns:a16="http://schemas.microsoft.com/office/drawing/2014/main" val="4277526094"/>
                  </a:ext>
                </a:extLst>
              </a:tr>
              <a:tr h="370840">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95107676"/>
                  </a:ext>
                </a:extLst>
              </a:tr>
              <a:tr h="370840">
                <a:tc>
                  <a:txBody>
                    <a:bodyPr/>
                    <a:lstStyle/>
                    <a:p>
                      <a:r>
                        <a:rPr lang="en-US" dirty="0"/>
                        <a:t>19891</a:t>
                      </a:r>
                    </a:p>
                  </a:txBody>
                  <a:tcPr/>
                </a:tc>
                <a:tc>
                  <a:txBody>
                    <a:bodyPr/>
                    <a:lstStyle/>
                    <a:p>
                      <a:r>
                        <a:rPr lang="en-US" dirty="0"/>
                        <a:t>19891</a:t>
                      </a:r>
                    </a:p>
                  </a:txBody>
                  <a:tcPr/>
                </a:tc>
                <a:extLst>
                  <a:ext uri="{0D108BD9-81ED-4DB2-BD59-A6C34878D82A}">
                    <a16:rowId xmlns:a16="http://schemas.microsoft.com/office/drawing/2014/main" val="2963402905"/>
                  </a:ext>
                </a:extLst>
              </a:tr>
              <a:tr h="370840">
                <a:tc>
                  <a:txBody>
                    <a:bodyPr/>
                    <a:lstStyle/>
                    <a:p>
                      <a:r>
                        <a:rPr lang="en-US" dirty="0"/>
                        <a:t>755</a:t>
                      </a:r>
                    </a:p>
                  </a:txBody>
                  <a:tcPr/>
                </a:tc>
                <a:tc>
                  <a:txBody>
                    <a:bodyPr/>
                    <a:lstStyle/>
                    <a:p>
                      <a:r>
                        <a:rPr lang="en-US" dirty="0"/>
                        <a:t>755</a:t>
                      </a:r>
                    </a:p>
                  </a:txBody>
                  <a:tcPr/>
                </a:tc>
                <a:extLst>
                  <a:ext uri="{0D108BD9-81ED-4DB2-BD59-A6C34878D82A}">
                    <a16:rowId xmlns:a16="http://schemas.microsoft.com/office/drawing/2014/main" val="1495682241"/>
                  </a:ext>
                </a:extLst>
              </a:tr>
            </a:tbl>
          </a:graphicData>
        </a:graphic>
      </p:graphicFrame>
      <p:sp>
        <p:nvSpPr>
          <p:cNvPr id="14" name="TextBox 13">
            <a:extLst>
              <a:ext uri="{FF2B5EF4-FFF2-40B4-BE49-F238E27FC236}">
                <a16:creationId xmlns:a16="http://schemas.microsoft.com/office/drawing/2014/main" id="{03AD21B8-6EED-48B4-95BD-A270F1BAA87D}"/>
              </a:ext>
            </a:extLst>
          </p:cNvPr>
          <p:cNvSpPr txBox="1"/>
          <p:nvPr/>
        </p:nvSpPr>
        <p:spPr>
          <a:xfrm>
            <a:off x="4343400" y="1245215"/>
            <a:ext cx="22098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ln w="0"/>
                <a:effectLst>
                  <a:outerShdw blurRad="38100" dist="19050" dir="2700000" algn="tl" rotWithShape="0">
                    <a:schemeClr val="dk1">
                      <a:alpha val="40000"/>
                    </a:schemeClr>
                  </a:outerShdw>
                </a:effectLst>
              </a:rPr>
              <a:t>MegaBlast</a:t>
            </a:r>
            <a:endParaRPr lang="en-US" dirty="0">
              <a:ln w="0"/>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D3FF86A8-942C-461F-A889-A3F5D8B14506}"/>
              </a:ext>
            </a:extLst>
          </p:cNvPr>
          <p:cNvSpPr txBox="1"/>
          <p:nvPr/>
        </p:nvSpPr>
        <p:spPr>
          <a:xfrm>
            <a:off x="6629400" y="878840"/>
            <a:ext cx="2209800"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ln w="0"/>
                <a:effectLst>
                  <a:outerShdw blurRad="38100" dist="19050" dir="2700000" algn="tl" rotWithShape="0">
                    <a:schemeClr val="dk1">
                      <a:alpha val="40000"/>
                    </a:schemeClr>
                  </a:outerShdw>
                </a:effectLst>
              </a:rPr>
              <a:t>Discontinuous</a:t>
            </a:r>
          </a:p>
          <a:p>
            <a:pPr algn="ctr"/>
            <a:r>
              <a:rPr lang="en-US" dirty="0">
                <a:ln w="0"/>
                <a:effectLst>
                  <a:outerShdw blurRad="38100" dist="19050" dir="2700000" algn="tl" rotWithShape="0">
                    <a:schemeClr val="dk1">
                      <a:alpha val="40000"/>
                    </a:schemeClr>
                  </a:outerShdw>
                </a:effectLst>
              </a:rPr>
              <a:t>Blast</a:t>
            </a:r>
          </a:p>
        </p:txBody>
      </p:sp>
      <p:graphicFrame>
        <p:nvGraphicFramePr>
          <p:cNvPr id="16" name="Table 15">
            <a:extLst>
              <a:ext uri="{FF2B5EF4-FFF2-40B4-BE49-F238E27FC236}">
                <a16:creationId xmlns:a16="http://schemas.microsoft.com/office/drawing/2014/main" id="{7E8ACB8C-C15D-42C4-847D-7EF4A53B8D69}"/>
              </a:ext>
            </a:extLst>
          </p:cNvPr>
          <p:cNvGraphicFramePr>
            <a:graphicFrameLocks noGrp="1"/>
          </p:cNvGraphicFramePr>
          <p:nvPr/>
        </p:nvGraphicFramePr>
        <p:xfrm>
          <a:off x="6629400" y="1783080"/>
          <a:ext cx="2209800" cy="2865120"/>
        </p:xfrm>
        <a:graphic>
          <a:graphicData uri="http://schemas.openxmlformats.org/drawingml/2006/table">
            <a:tbl>
              <a:tblPr firstRow="1" bandRow="1">
                <a:tableStyleId>{21E4AEA4-8DFA-4A89-87EB-49C32662AFE0}</a:tableStyleId>
              </a:tblPr>
              <a:tblGrid>
                <a:gridCol w="1136469">
                  <a:extLst>
                    <a:ext uri="{9D8B030D-6E8A-4147-A177-3AD203B41FA5}">
                      <a16:colId xmlns:a16="http://schemas.microsoft.com/office/drawing/2014/main" val="3341192108"/>
                    </a:ext>
                  </a:extLst>
                </a:gridCol>
                <a:gridCol w="1073331">
                  <a:extLst>
                    <a:ext uri="{9D8B030D-6E8A-4147-A177-3AD203B41FA5}">
                      <a16:colId xmlns:a16="http://schemas.microsoft.com/office/drawing/2014/main" val="3225207980"/>
                    </a:ext>
                  </a:extLst>
                </a:gridCol>
              </a:tblGrid>
              <a:tr h="370840">
                <a:tc>
                  <a:txBody>
                    <a:bodyPr/>
                    <a:lstStyle/>
                    <a:p>
                      <a:r>
                        <a:rPr lang="en-US" dirty="0"/>
                        <a:t>Their Reads</a:t>
                      </a:r>
                    </a:p>
                  </a:txBody>
                  <a:tcPr/>
                </a:tc>
                <a:tc>
                  <a:txBody>
                    <a:bodyPr/>
                    <a:lstStyle/>
                    <a:p>
                      <a:r>
                        <a:rPr lang="en-US" dirty="0"/>
                        <a:t>Our Reads</a:t>
                      </a:r>
                    </a:p>
                  </a:txBody>
                  <a:tcPr/>
                </a:tc>
                <a:extLst>
                  <a:ext uri="{0D108BD9-81ED-4DB2-BD59-A6C34878D82A}">
                    <a16:rowId xmlns:a16="http://schemas.microsoft.com/office/drawing/2014/main" val="1564213237"/>
                  </a:ext>
                </a:extLst>
              </a:tr>
              <a:tr h="370840">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3578980459"/>
                  </a:ext>
                </a:extLst>
              </a:tr>
              <a:tr h="370840">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969826702"/>
                  </a:ext>
                </a:extLst>
              </a:tr>
              <a:tr h="370840">
                <a:tc>
                  <a:txBody>
                    <a:bodyPr/>
                    <a:lstStyle/>
                    <a:p>
                      <a:r>
                        <a:rPr lang="en-US" dirty="0"/>
                        <a:t>20,000</a:t>
                      </a:r>
                    </a:p>
                  </a:txBody>
                  <a:tcPr/>
                </a:tc>
                <a:tc>
                  <a:txBody>
                    <a:bodyPr/>
                    <a:lstStyle/>
                    <a:p>
                      <a:r>
                        <a:rPr lang="en-US" dirty="0"/>
                        <a:t>21691</a:t>
                      </a:r>
                    </a:p>
                  </a:txBody>
                  <a:tcPr/>
                </a:tc>
                <a:extLst>
                  <a:ext uri="{0D108BD9-81ED-4DB2-BD59-A6C34878D82A}">
                    <a16:rowId xmlns:a16="http://schemas.microsoft.com/office/drawing/2014/main" val="4277526094"/>
                  </a:ext>
                </a:extLst>
              </a:tr>
              <a:tr h="370840">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95107676"/>
                  </a:ext>
                </a:extLst>
              </a:tr>
              <a:tr h="370840">
                <a:tc>
                  <a:txBody>
                    <a:bodyPr/>
                    <a:lstStyle/>
                    <a:p>
                      <a:r>
                        <a:rPr lang="en-US" dirty="0"/>
                        <a:t>19917</a:t>
                      </a:r>
                    </a:p>
                  </a:txBody>
                  <a:tcPr/>
                </a:tc>
                <a:tc>
                  <a:txBody>
                    <a:bodyPr/>
                    <a:lstStyle/>
                    <a:p>
                      <a:r>
                        <a:rPr lang="en-US" dirty="0"/>
                        <a:t>19891</a:t>
                      </a:r>
                    </a:p>
                  </a:txBody>
                  <a:tcPr/>
                </a:tc>
                <a:extLst>
                  <a:ext uri="{0D108BD9-81ED-4DB2-BD59-A6C34878D82A}">
                    <a16:rowId xmlns:a16="http://schemas.microsoft.com/office/drawing/2014/main" val="2963402905"/>
                  </a:ext>
                </a:extLst>
              </a:tr>
              <a:tr h="370840">
                <a:tc>
                  <a:txBody>
                    <a:bodyPr/>
                    <a:lstStyle/>
                    <a:p>
                      <a:r>
                        <a:rPr lang="en-US" dirty="0"/>
                        <a:t>759</a:t>
                      </a:r>
                    </a:p>
                  </a:txBody>
                  <a:tcPr/>
                </a:tc>
                <a:tc>
                  <a:txBody>
                    <a:bodyPr/>
                    <a:lstStyle/>
                    <a:p>
                      <a:r>
                        <a:rPr lang="en-US" dirty="0"/>
                        <a:t>759</a:t>
                      </a:r>
                    </a:p>
                  </a:txBody>
                  <a:tcPr/>
                </a:tc>
                <a:extLst>
                  <a:ext uri="{0D108BD9-81ED-4DB2-BD59-A6C34878D82A}">
                    <a16:rowId xmlns:a16="http://schemas.microsoft.com/office/drawing/2014/main" val="1495682241"/>
                  </a:ext>
                </a:extLst>
              </a:tr>
            </a:tbl>
          </a:graphicData>
        </a:graphic>
      </p:graphicFrame>
      <p:sp>
        <p:nvSpPr>
          <p:cNvPr id="11" name="Text Placeholder 4">
            <a:extLst>
              <a:ext uri="{FF2B5EF4-FFF2-40B4-BE49-F238E27FC236}">
                <a16:creationId xmlns:a16="http://schemas.microsoft.com/office/drawing/2014/main" id="{DB9F3098-DC18-4741-BF92-0469205AB6E4}"/>
              </a:ext>
            </a:extLst>
          </p:cNvPr>
          <p:cNvSpPr>
            <a:spLocks noGrp="1"/>
          </p:cNvSpPr>
          <p:nvPr>
            <p:ph type="body" sz="quarter" idx="10"/>
          </p:nvPr>
        </p:nvSpPr>
        <p:spPr>
          <a:xfrm>
            <a:off x="4572000" y="6324600"/>
            <a:ext cx="4191000" cy="381000"/>
          </a:xfrm>
        </p:spPr>
        <p:txBody>
          <a:bodyPr/>
          <a:lstStyle/>
          <a:p>
            <a:r>
              <a:rPr lang="en-US" dirty="0"/>
              <a:t>Bioinformatics and Computational Biology</a:t>
            </a:r>
          </a:p>
          <a:p>
            <a:endParaRPr lang="en-US" dirty="0"/>
          </a:p>
        </p:txBody>
      </p:sp>
      <p:sp>
        <p:nvSpPr>
          <p:cNvPr id="17" name="Slide Number Placeholder 3">
            <a:extLst>
              <a:ext uri="{FF2B5EF4-FFF2-40B4-BE49-F238E27FC236}">
                <a16:creationId xmlns:a16="http://schemas.microsoft.com/office/drawing/2014/main" id="{8F07A4E6-CF89-4C3C-9D51-2CDC4F6D09A6}"/>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A</a:t>
            </a:r>
          </a:p>
        </p:txBody>
      </p:sp>
    </p:spTree>
    <p:extLst>
      <p:ext uri="{BB962C8B-B14F-4D97-AF65-F5344CB8AC3E}">
        <p14:creationId xmlns:p14="http://schemas.microsoft.com/office/powerpoint/2010/main" val="91670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7CDB986-A0E9-EF48-A668-9252173C28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85800"/>
            <a:ext cx="9144000" cy="6172200"/>
          </a:xfrm>
          <a:prstGeom prst="rect">
            <a:avLst/>
          </a:prstGeom>
        </p:spPr>
      </p:pic>
      <p:sp>
        <p:nvSpPr>
          <p:cNvPr id="5" name="TextBox 4">
            <a:extLst>
              <a:ext uri="{FF2B5EF4-FFF2-40B4-BE49-F238E27FC236}">
                <a16:creationId xmlns:a16="http://schemas.microsoft.com/office/drawing/2014/main" id="{0B63CD0D-1ED0-BE43-A5AB-A2E9217E71ED}"/>
              </a:ext>
            </a:extLst>
          </p:cNvPr>
          <p:cNvSpPr txBox="1"/>
          <p:nvPr/>
        </p:nvSpPr>
        <p:spPr>
          <a:xfrm>
            <a:off x="3810000" y="3505200"/>
            <a:ext cx="184731" cy="461665"/>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BBF04725-2F07-FB4F-A363-2B0C02342F7A}"/>
              </a:ext>
            </a:extLst>
          </p:cNvPr>
          <p:cNvSpPr txBox="1"/>
          <p:nvPr/>
        </p:nvSpPr>
        <p:spPr>
          <a:xfrm>
            <a:off x="-9225" y="2797455"/>
            <a:ext cx="543797" cy="461665"/>
          </a:xfrm>
          <a:prstGeom prst="rect">
            <a:avLst/>
          </a:prstGeom>
          <a:noFill/>
        </p:spPr>
        <p:txBody>
          <a:bodyPr wrap="square" rtlCol="0">
            <a:spAutoFit/>
          </a:bodyPr>
          <a:lstStyle/>
          <a:p>
            <a:r>
              <a:rPr lang="en-US" dirty="0">
                <a:solidFill>
                  <a:srgbClr val="C00000"/>
                </a:solidFill>
              </a:rPr>
              <a:t>5’</a:t>
            </a:r>
          </a:p>
        </p:txBody>
      </p:sp>
      <p:sp>
        <p:nvSpPr>
          <p:cNvPr id="13" name="TextBox 12">
            <a:extLst>
              <a:ext uri="{FF2B5EF4-FFF2-40B4-BE49-F238E27FC236}">
                <a16:creationId xmlns:a16="http://schemas.microsoft.com/office/drawing/2014/main" id="{C5C8DF28-9D39-FE4B-BA5A-E8DECC6025C6}"/>
              </a:ext>
            </a:extLst>
          </p:cNvPr>
          <p:cNvSpPr txBox="1"/>
          <p:nvPr/>
        </p:nvSpPr>
        <p:spPr>
          <a:xfrm>
            <a:off x="8753834" y="2793222"/>
            <a:ext cx="1143000" cy="461665"/>
          </a:xfrm>
          <a:prstGeom prst="rect">
            <a:avLst/>
          </a:prstGeom>
          <a:noFill/>
        </p:spPr>
        <p:txBody>
          <a:bodyPr wrap="square" rtlCol="0">
            <a:spAutoFit/>
          </a:bodyPr>
          <a:lstStyle/>
          <a:p>
            <a:r>
              <a:rPr lang="en-US" dirty="0">
                <a:solidFill>
                  <a:srgbClr val="C00000"/>
                </a:solidFill>
              </a:rPr>
              <a:t>3’</a:t>
            </a:r>
          </a:p>
        </p:txBody>
      </p:sp>
      <p:sp>
        <p:nvSpPr>
          <p:cNvPr id="16" name="TextBox 15">
            <a:extLst>
              <a:ext uri="{FF2B5EF4-FFF2-40B4-BE49-F238E27FC236}">
                <a16:creationId xmlns:a16="http://schemas.microsoft.com/office/drawing/2014/main" id="{05B7349E-2A5B-6B4C-BD89-A63E944F19CF}"/>
              </a:ext>
            </a:extLst>
          </p:cNvPr>
          <p:cNvSpPr txBox="1"/>
          <p:nvPr/>
        </p:nvSpPr>
        <p:spPr>
          <a:xfrm>
            <a:off x="719288" y="2357461"/>
            <a:ext cx="2057400" cy="338554"/>
          </a:xfrm>
          <a:prstGeom prst="rect">
            <a:avLst/>
          </a:prstGeom>
          <a:noFill/>
        </p:spPr>
        <p:txBody>
          <a:bodyPr wrap="square" rtlCol="0">
            <a:spAutoFit/>
          </a:bodyPr>
          <a:lstStyle/>
          <a:p>
            <a:r>
              <a:rPr lang="en-US" sz="1600" dirty="0">
                <a:solidFill>
                  <a:srgbClr val="C00000"/>
                </a:solidFill>
              </a:rPr>
              <a:t>PMV PMV Contig</a:t>
            </a:r>
          </a:p>
        </p:txBody>
      </p:sp>
      <p:sp>
        <p:nvSpPr>
          <p:cNvPr id="17" name="TextBox 16">
            <a:extLst>
              <a:ext uri="{FF2B5EF4-FFF2-40B4-BE49-F238E27FC236}">
                <a16:creationId xmlns:a16="http://schemas.microsoft.com/office/drawing/2014/main" id="{824062BC-530C-F84C-950F-937E3C23E454}"/>
              </a:ext>
            </a:extLst>
          </p:cNvPr>
          <p:cNvSpPr txBox="1"/>
          <p:nvPr/>
        </p:nvSpPr>
        <p:spPr>
          <a:xfrm>
            <a:off x="719288" y="3921903"/>
            <a:ext cx="2514600" cy="338554"/>
          </a:xfrm>
          <a:prstGeom prst="rect">
            <a:avLst/>
          </a:prstGeom>
          <a:noFill/>
        </p:spPr>
        <p:txBody>
          <a:bodyPr wrap="square" rtlCol="0">
            <a:spAutoFit/>
          </a:bodyPr>
          <a:lstStyle/>
          <a:p>
            <a:r>
              <a:rPr lang="en-US" sz="1600" dirty="0">
                <a:solidFill>
                  <a:srgbClr val="922D54"/>
                </a:solidFill>
              </a:rPr>
              <a:t>PMV Reference Genome </a:t>
            </a:r>
          </a:p>
        </p:txBody>
      </p:sp>
      <p:sp>
        <p:nvSpPr>
          <p:cNvPr id="32" name="TextBox 31">
            <a:extLst>
              <a:ext uri="{FF2B5EF4-FFF2-40B4-BE49-F238E27FC236}">
                <a16:creationId xmlns:a16="http://schemas.microsoft.com/office/drawing/2014/main" id="{2C8E126A-3DFF-654B-9624-87929481692F}"/>
              </a:ext>
            </a:extLst>
          </p:cNvPr>
          <p:cNvSpPr txBox="1"/>
          <p:nvPr/>
        </p:nvSpPr>
        <p:spPr>
          <a:xfrm>
            <a:off x="3810000" y="2344014"/>
            <a:ext cx="184731" cy="461665"/>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3B5C6F5A-AFDD-1F4E-B7C3-638EB8A6EC4B}"/>
              </a:ext>
            </a:extLst>
          </p:cNvPr>
          <p:cNvSpPr txBox="1"/>
          <p:nvPr/>
        </p:nvSpPr>
        <p:spPr>
          <a:xfrm>
            <a:off x="6310745" y="1725215"/>
            <a:ext cx="2514600" cy="584775"/>
          </a:xfrm>
          <a:prstGeom prst="rect">
            <a:avLst/>
          </a:prstGeom>
          <a:noFill/>
        </p:spPr>
        <p:txBody>
          <a:bodyPr wrap="square" rtlCol="0">
            <a:spAutoFit/>
          </a:bodyPr>
          <a:lstStyle/>
          <a:p>
            <a:r>
              <a:rPr lang="en-US" sz="1600" dirty="0">
                <a:solidFill>
                  <a:srgbClr val="922D54"/>
                </a:solidFill>
              </a:rPr>
              <a:t>Codon Code Aligner found 8 A’s at the 3’ end</a:t>
            </a:r>
          </a:p>
        </p:txBody>
      </p:sp>
      <p:sp>
        <p:nvSpPr>
          <p:cNvPr id="18" name="Title 1">
            <a:extLst>
              <a:ext uri="{FF2B5EF4-FFF2-40B4-BE49-F238E27FC236}">
                <a16:creationId xmlns:a16="http://schemas.microsoft.com/office/drawing/2014/main" id="{210C2B6B-B4AC-9E44-A99A-1EF78475F5A5}"/>
              </a:ext>
            </a:extLst>
          </p:cNvPr>
          <p:cNvSpPr txBox="1">
            <a:spLocks/>
          </p:cNvSpPr>
          <p:nvPr/>
        </p:nvSpPr>
        <p:spPr>
          <a:xfrm>
            <a:off x="457200" y="152400"/>
            <a:ext cx="7772400" cy="1143000"/>
          </a:xfrm>
          <a:prstGeom prst="rect">
            <a:avLst/>
          </a:prstGeom>
        </p:spPr>
        <p:txBody>
          <a:bodyPr/>
          <a:lstStyle>
            <a:lvl1pPr algn="l" rtl="0" fontAlgn="base">
              <a:spcBef>
                <a:spcPct val="0"/>
              </a:spcBef>
              <a:spcAft>
                <a:spcPct val="0"/>
              </a:spcAft>
              <a:defRPr sz="3500">
                <a:solidFill>
                  <a:srgbClr val="C8102E"/>
                </a:solidFill>
                <a:latin typeface="+mj-lt"/>
                <a:ea typeface="+mj-ea"/>
                <a:cs typeface="+mj-cs"/>
              </a:defRPr>
            </a:lvl1pPr>
            <a:lvl2pPr algn="l" rtl="0" fontAlgn="base">
              <a:spcBef>
                <a:spcPct val="0"/>
              </a:spcBef>
              <a:spcAft>
                <a:spcPct val="0"/>
              </a:spcAft>
              <a:defRPr sz="3500">
                <a:solidFill>
                  <a:srgbClr val="CE1126"/>
                </a:solidFill>
                <a:latin typeface="Univers 67 CondensedBold" charset="0"/>
              </a:defRPr>
            </a:lvl2pPr>
            <a:lvl3pPr algn="l" rtl="0" fontAlgn="base">
              <a:spcBef>
                <a:spcPct val="0"/>
              </a:spcBef>
              <a:spcAft>
                <a:spcPct val="0"/>
              </a:spcAft>
              <a:defRPr sz="3500">
                <a:solidFill>
                  <a:srgbClr val="CE1126"/>
                </a:solidFill>
                <a:latin typeface="Univers 67 CondensedBold" charset="0"/>
              </a:defRPr>
            </a:lvl3pPr>
            <a:lvl4pPr algn="l" rtl="0" fontAlgn="base">
              <a:spcBef>
                <a:spcPct val="0"/>
              </a:spcBef>
              <a:spcAft>
                <a:spcPct val="0"/>
              </a:spcAft>
              <a:defRPr sz="3500">
                <a:solidFill>
                  <a:srgbClr val="CE1126"/>
                </a:solidFill>
                <a:latin typeface="Univers 67 CondensedBold" charset="0"/>
              </a:defRPr>
            </a:lvl4pPr>
            <a:lvl5pPr algn="l" rtl="0" fontAlgn="base">
              <a:spcBef>
                <a:spcPct val="0"/>
              </a:spcBef>
              <a:spcAft>
                <a:spcPct val="0"/>
              </a:spcAft>
              <a:defRPr sz="3500">
                <a:solidFill>
                  <a:srgbClr val="CE1126"/>
                </a:solidFill>
                <a:latin typeface="Univers 67 CondensedBold" charset="0"/>
              </a:defRPr>
            </a:lvl5pPr>
            <a:lvl6pPr marL="457200" algn="l" rtl="0" fontAlgn="base">
              <a:spcBef>
                <a:spcPct val="0"/>
              </a:spcBef>
              <a:spcAft>
                <a:spcPct val="0"/>
              </a:spcAft>
              <a:defRPr sz="3500">
                <a:solidFill>
                  <a:srgbClr val="CE1126"/>
                </a:solidFill>
                <a:latin typeface="Univers 67 CondensedBold" charset="0"/>
              </a:defRPr>
            </a:lvl6pPr>
            <a:lvl7pPr marL="914400" algn="l" rtl="0" fontAlgn="base">
              <a:spcBef>
                <a:spcPct val="0"/>
              </a:spcBef>
              <a:spcAft>
                <a:spcPct val="0"/>
              </a:spcAft>
              <a:defRPr sz="3500">
                <a:solidFill>
                  <a:srgbClr val="CE1126"/>
                </a:solidFill>
                <a:latin typeface="Univers 67 CondensedBold" charset="0"/>
              </a:defRPr>
            </a:lvl7pPr>
            <a:lvl8pPr marL="1371600" algn="l" rtl="0" fontAlgn="base">
              <a:spcBef>
                <a:spcPct val="0"/>
              </a:spcBef>
              <a:spcAft>
                <a:spcPct val="0"/>
              </a:spcAft>
              <a:defRPr sz="3500">
                <a:solidFill>
                  <a:srgbClr val="CE1126"/>
                </a:solidFill>
                <a:latin typeface="Univers 67 CondensedBold" charset="0"/>
              </a:defRPr>
            </a:lvl8pPr>
            <a:lvl9pPr marL="1828800" algn="l" rtl="0" fontAlgn="base">
              <a:spcBef>
                <a:spcPct val="0"/>
              </a:spcBef>
              <a:spcAft>
                <a:spcPct val="0"/>
              </a:spcAft>
              <a:defRPr sz="3500">
                <a:solidFill>
                  <a:srgbClr val="CE1126"/>
                </a:solidFill>
                <a:latin typeface="Univers 67 CondensedBold" charset="0"/>
              </a:defRPr>
            </a:lvl9pPr>
          </a:lstStyle>
          <a:p>
            <a:pPr algn="ctr" eaLnBrk="1" hangingPunct="1"/>
            <a:r>
              <a:rPr lang="en-US" kern="0" dirty="0"/>
              <a:t>Pairwise Alignment</a:t>
            </a:r>
          </a:p>
        </p:txBody>
      </p:sp>
      <p:sp>
        <p:nvSpPr>
          <p:cNvPr id="19" name="Frame 18">
            <a:extLst>
              <a:ext uri="{FF2B5EF4-FFF2-40B4-BE49-F238E27FC236}">
                <a16:creationId xmlns:a16="http://schemas.microsoft.com/office/drawing/2014/main" id="{B480BDED-A580-8A40-A429-F11FD623A6FF}"/>
              </a:ext>
            </a:extLst>
          </p:cNvPr>
          <p:cNvSpPr/>
          <p:nvPr/>
        </p:nvSpPr>
        <p:spPr bwMode="auto">
          <a:xfrm>
            <a:off x="2187092" y="2866253"/>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Frame 19">
            <a:extLst>
              <a:ext uri="{FF2B5EF4-FFF2-40B4-BE49-F238E27FC236}">
                <a16:creationId xmlns:a16="http://schemas.microsoft.com/office/drawing/2014/main" id="{AD44D3F9-DB52-4642-813D-269BC606DD6C}"/>
              </a:ext>
            </a:extLst>
          </p:cNvPr>
          <p:cNvSpPr/>
          <p:nvPr/>
        </p:nvSpPr>
        <p:spPr bwMode="auto">
          <a:xfrm>
            <a:off x="3902365" y="2850639"/>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Frame 20">
            <a:extLst>
              <a:ext uri="{FF2B5EF4-FFF2-40B4-BE49-F238E27FC236}">
                <a16:creationId xmlns:a16="http://schemas.microsoft.com/office/drawing/2014/main" id="{53351913-DF52-F64F-8875-A6F92CF6BDA6}"/>
              </a:ext>
            </a:extLst>
          </p:cNvPr>
          <p:cNvSpPr/>
          <p:nvPr/>
        </p:nvSpPr>
        <p:spPr bwMode="auto">
          <a:xfrm>
            <a:off x="7346358" y="2866253"/>
            <a:ext cx="76200" cy="304800"/>
          </a:xfrm>
          <a:prstGeom prst="fram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Text Placeholder 7">
            <a:extLst>
              <a:ext uri="{FF2B5EF4-FFF2-40B4-BE49-F238E27FC236}">
                <a16:creationId xmlns:a16="http://schemas.microsoft.com/office/drawing/2014/main" id="{94134F53-FEFD-4895-AA04-AAEF8C9C9125}"/>
              </a:ext>
            </a:extLst>
          </p:cNvPr>
          <p:cNvSpPr>
            <a:spLocks noGrp="1"/>
          </p:cNvSpPr>
          <p:nvPr>
            <p:ph type="body" sz="quarter" idx="10"/>
          </p:nvPr>
        </p:nvSpPr>
        <p:spPr>
          <a:xfrm>
            <a:off x="4267200" y="6324600"/>
            <a:ext cx="4495800" cy="381000"/>
          </a:xfrm>
        </p:spPr>
        <p:txBody>
          <a:bodyPr/>
          <a:lstStyle/>
          <a:p>
            <a:r>
              <a:rPr lang="en-US" dirty="0"/>
              <a:t>Bioinformatics and Computational Biology</a:t>
            </a:r>
          </a:p>
        </p:txBody>
      </p:sp>
      <p:sp>
        <p:nvSpPr>
          <p:cNvPr id="15" name="Slide Number Placeholder 3">
            <a:extLst>
              <a:ext uri="{FF2B5EF4-FFF2-40B4-BE49-F238E27FC236}">
                <a16:creationId xmlns:a16="http://schemas.microsoft.com/office/drawing/2014/main" id="{09BE6AEB-5965-4F15-AFFB-3E44E9544589}"/>
              </a:ext>
            </a:extLst>
          </p:cNvPr>
          <p:cNvSpPr>
            <a:spLocks noGrp="1"/>
          </p:cNvSpPr>
          <p:nvPr>
            <p:ph type="sldNum" sz="quarter" idx="4"/>
          </p:nvPr>
        </p:nvSpPr>
        <p:spPr>
          <a:xfrm>
            <a:off x="6553200" y="5715000"/>
            <a:ext cx="2133600" cy="365125"/>
          </a:xfrm>
        </p:spPr>
        <p:txBody>
          <a:bodyPr/>
          <a:lstStyle/>
          <a:p>
            <a:fld id="{179A9A4E-4C82-4D44-9372-C31BB3818094}" type="slidenum">
              <a:rPr lang="en-US" smtClean="0"/>
              <a:pPr/>
              <a:t>9</a:t>
            </a:fld>
            <a:endParaRPr lang="en-US" dirty="0"/>
          </a:p>
        </p:txBody>
      </p:sp>
      <p:sp>
        <p:nvSpPr>
          <p:cNvPr id="22" name="Slide Number Placeholder 3">
            <a:extLst>
              <a:ext uri="{FF2B5EF4-FFF2-40B4-BE49-F238E27FC236}">
                <a16:creationId xmlns:a16="http://schemas.microsoft.com/office/drawing/2014/main" id="{B5072876-F523-4E22-BACA-4FDAC2685C6D}"/>
              </a:ext>
            </a:extLst>
          </p:cNvPr>
          <p:cNvSpPr txBox="1">
            <a:spLocks/>
          </p:cNvSpPr>
          <p:nvPr/>
        </p:nvSpPr>
        <p:spPr>
          <a:xfrm>
            <a:off x="7010400" y="15875"/>
            <a:ext cx="21336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rgbClr val="ACA39A"/>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r>
              <a:rPr lang="en-US" dirty="0"/>
              <a:t>E</a:t>
            </a:r>
          </a:p>
        </p:txBody>
      </p:sp>
    </p:spTree>
    <p:extLst>
      <p:ext uri="{BB962C8B-B14F-4D97-AF65-F5344CB8AC3E}">
        <p14:creationId xmlns:p14="http://schemas.microsoft.com/office/powerpoint/2010/main" val="4194216150"/>
      </p:ext>
    </p:extLst>
  </p:cSld>
  <p:clrMapOvr>
    <a:masterClrMapping/>
  </p:clrMapOvr>
</p:sld>
</file>

<file path=ppt/theme/theme1.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PowerPoint.pot</Template>
  <TotalTime>9622</TotalTime>
  <Words>871</Words>
  <Application>Microsoft Macintosh PowerPoint</Application>
  <PresentationFormat>On-screen Show (4:3)</PresentationFormat>
  <Paragraphs>200</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Times</vt:lpstr>
      <vt:lpstr>Univers 65</vt:lpstr>
      <vt:lpstr>Univers 67 CondensedBold</vt:lpstr>
      <vt:lpstr>PowerPoint</vt:lpstr>
      <vt:lpstr>BCB546X – Group Project Presentation</vt:lpstr>
      <vt:lpstr>Paper Chosen</vt:lpstr>
      <vt:lpstr>Background</vt:lpstr>
      <vt:lpstr>PowerPoint Presentation</vt:lpstr>
      <vt:lpstr>Why we chose this paper:</vt:lpstr>
      <vt:lpstr>Their Bioinformatics Pipeline</vt:lpstr>
      <vt:lpstr>How we attempted to replicate their pipeline:</vt:lpstr>
      <vt:lpstr>Comparison of Results</vt:lpstr>
      <vt:lpstr>PowerPoint Presentation</vt:lpstr>
      <vt:lpstr>PowerPoint Presentation</vt:lpstr>
      <vt:lpstr>PowerPoint Presentation</vt:lpstr>
      <vt:lpstr>PowerPoint Presentation</vt:lpstr>
      <vt:lpstr>More Typical Pipelines for RNAseq data</vt:lpstr>
      <vt:lpstr>Potential alternate Pipeline: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Jill Thomasson</dc:creator>
  <cp:lastModifiedBy>Kies, Kelby R [G COL]</cp:lastModifiedBy>
  <cp:revision>107</cp:revision>
  <dcterms:created xsi:type="dcterms:W3CDTF">2016-12-19T18:40:45Z</dcterms:created>
  <dcterms:modified xsi:type="dcterms:W3CDTF">2019-12-10T21:20:09Z</dcterms:modified>
</cp:coreProperties>
</file>